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6" r:id="rId2"/>
    <p:sldId id="275" r:id="rId3"/>
    <p:sldId id="281" r:id="rId4"/>
    <p:sldId id="271" r:id="rId5"/>
    <p:sldId id="273" r:id="rId6"/>
    <p:sldId id="257" r:id="rId7"/>
    <p:sldId id="276" r:id="rId8"/>
    <p:sldId id="296" r:id="rId9"/>
    <p:sldId id="297" r:id="rId10"/>
    <p:sldId id="295" r:id="rId11"/>
    <p:sldId id="258" r:id="rId12"/>
    <p:sldId id="298" r:id="rId13"/>
    <p:sldId id="307" r:id="rId14"/>
    <p:sldId id="259" r:id="rId15"/>
    <p:sldId id="261" r:id="rId16"/>
    <p:sldId id="279" r:id="rId17"/>
    <p:sldId id="262" r:id="rId18"/>
    <p:sldId id="300" r:id="rId19"/>
    <p:sldId id="278" r:id="rId20"/>
    <p:sldId id="308" r:id="rId21"/>
    <p:sldId id="263" r:id="rId22"/>
    <p:sldId id="264" r:id="rId23"/>
    <p:sldId id="290" r:id="rId24"/>
    <p:sldId id="291" r:id="rId25"/>
    <p:sldId id="292" r:id="rId26"/>
    <p:sldId id="293" r:id="rId27"/>
    <p:sldId id="301" r:id="rId28"/>
    <p:sldId id="302" r:id="rId29"/>
    <p:sldId id="303" r:id="rId30"/>
    <p:sldId id="306" r:id="rId31"/>
    <p:sldId id="304" r:id="rId32"/>
    <p:sldId id="265" r:id="rId33"/>
    <p:sldId id="284" r:id="rId34"/>
    <p:sldId id="312" r:id="rId35"/>
    <p:sldId id="311" r:id="rId36"/>
    <p:sldId id="309" r:id="rId37"/>
    <p:sldId id="310" r:id="rId38"/>
    <p:sldId id="286" r:id="rId39"/>
    <p:sldId id="285" r:id="rId40"/>
    <p:sldId id="287" r:id="rId41"/>
    <p:sldId id="288" r:id="rId42"/>
    <p:sldId id="266" r:id="rId43"/>
    <p:sldId id="282" r:id="rId44"/>
    <p:sldId id="283" r:id="rId45"/>
  </p:sldIdLst>
  <p:sldSz cx="9144000" cy="6858000" type="screen4x3"/>
  <p:notesSz cx="6858000" cy="91440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94" autoAdjust="0"/>
  </p:normalViewPr>
  <p:slideViewPr>
    <p:cSldViewPr>
      <p:cViewPr>
        <p:scale>
          <a:sx n="60" d="100"/>
          <a:sy n="60" d="100"/>
        </p:scale>
        <p:origin x="-1454" y="-2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kim\AppData\Local\Microsoft\Windows\Temporary%20Internet%20Files\Content.IE5\55O18G4Q\Coursenew_Excel_2013-06-1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_Research\Labor%20market%20issues%20in%20Korea\Trend%20of%20household%20credi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_Research\Labor%20market%20issues%20in%20Korea\Trend%20of%20household%20credi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_Research\Labor%20market%20issues%20in%20Korea\Trend%20of%20household%20credi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_Research\Labor%20market%20issues%20in%20Korea\&#44032;&#44228;&#48512;&#52292;%20&#44536;&#47000;&#5453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_Research\Labor%20market%20issues%20in%20Korea\Trend%20of%20household%20credi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Sheet1!$A$4</c:f>
              <c:strCache>
                <c:ptCount val="1"/>
                <c:pt idx="0">
                  <c:v>Nominal GDP (trillion won)</c:v>
                </c:pt>
              </c:strCache>
            </c:strRef>
          </c:tx>
          <c:dLbls>
            <c:dLbl>
              <c:idx val="1"/>
              <c:delete val="1"/>
            </c:dLbl>
            <c:dLbl>
              <c:idx val="3"/>
              <c:delete val="1"/>
            </c:dLbl>
            <c:dLbl>
              <c:idx val="5"/>
              <c:delete val="1"/>
            </c:dLbl>
            <c:dLbl>
              <c:idx val="7"/>
              <c:delete val="1"/>
            </c:dLbl>
            <c:dLbl>
              <c:idx val="9"/>
              <c:delete val="1"/>
            </c:dLbl>
            <c:dLbl>
              <c:idx val="11"/>
              <c:delete val="1"/>
            </c:dLbl>
            <c:dLbl>
              <c:idx val="12"/>
              <c:delete val="1"/>
            </c:dLbl>
            <c:dLbl>
              <c:idx val="14"/>
              <c:delete val="1"/>
            </c:dLbl>
            <c:dLblPos val="inBase"/>
            <c:showVal val="1"/>
          </c:dLbls>
          <c:cat>
            <c:numRef>
              <c:f>Sheet1!$B$3:$Q$3</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Sheet1!$B$4:$Q$4</c:f>
              <c:numCache>
                <c:formatCode>#,##0.0</c:formatCode>
                <c:ptCount val="16"/>
                <c:pt idx="0">
                  <c:v>506.31400000000002</c:v>
                </c:pt>
                <c:pt idx="1">
                  <c:v>501.02699999999953</c:v>
                </c:pt>
                <c:pt idx="2">
                  <c:v>549.005</c:v>
                </c:pt>
                <c:pt idx="3">
                  <c:v>603.23599999999999</c:v>
                </c:pt>
                <c:pt idx="4">
                  <c:v>651.41499999999996</c:v>
                </c:pt>
                <c:pt idx="5">
                  <c:v>720.53899999999999</c:v>
                </c:pt>
                <c:pt idx="6">
                  <c:v>767.11400000000003</c:v>
                </c:pt>
                <c:pt idx="7">
                  <c:v>826.89300000000003</c:v>
                </c:pt>
                <c:pt idx="8">
                  <c:v>865.24099999999999</c:v>
                </c:pt>
                <c:pt idx="9">
                  <c:v>908.74400000000003</c:v>
                </c:pt>
                <c:pt idx="10">
                  <c:v>975.01300000000003</c:v>
                </c:pt>
                <c:pt idx="11">
                  <c:v>1026.452</c:v>
                </c:pt>
                <c:pt idx="12">
                  <c:v>1065.037</c:v>
                </c:pt>
                <c:pt idx="13">
                  <c:v>1173.2750000000001</c:v>
                </c:pt>
                <c:pt idx="14">
                  <c:v>1235.1609999999998</c:v>
                </c:pt>
                <c:pt idx="15">
                  <c:v>1272.46</c:v>
                </c:pt>
              </c:numCache>
            </c:numRef>
          </c:val>
        </c:ser>
        <c:axId val="96591872"/>
        <c:axId val="96593408"/>
      </c:barChart>
      <c:lineChart>
        <c:grouping val="standard"/>
        <c:ser>
          <c:idx val="1"/>
          <c:order val="1"/>
          <c:tx>
            <c:strRef>
              <c:f>Sheet1!$A$5</c:f>
              <c:strCache>
                <c:ptCount val="1"/>
                <c:pt idx="0">
                  <c:v>Economic growth rate (%)</c:v>
                </c:pt>
              </c:strCache>
            </c:strRef>
          </c:tx>
          <c:dLbls>
            <c:dLblPos val="t"/>
            <c:showVal val="1"/>
          </c:dLbls>
          <c:cat>
            <c:numRef>
              <c:f>Sheet1!$B$3:$Q$3</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Sheet1!$B$5:$Q$5</c:f>
              <c:numCache>
                <c:formatCode>General</c:formatCode>
                <c:ptCount val="16"/>
                <c:pt idx="0">
                  <c:v>5.8</c:v>
                </c:pt>
                <c:pt idx="1">
                  <c:v>-5.7</c:v>
                </c:pt>
                <c:pt idx="2">
                  <c:v>10.7</c:v>
                </c:pt>
                <c:pt idx="3">
                  <c:v>8.8000000000000007</c:v>
                </c:pt>
                <c:pt idx="4">
                  <c:v>4</c:v>
                </c:pt>
                <c:pt idx="5">
                  <c:v>7.2</c:v>
                </c:pt>
                <c:pt idx="6">
                  <c:v>2.8</c:v>
                </c:pt>
                <c:pt idx="7">
                  <c:v>4.5999999999999996</c:v>
                </c:pt>
                <c:pt idx="8">
                  <c:v>4</c:v>
                </c:pt>
                <c:pt idx="9">
                  <c:v>5.2</c:v>
                </c:pt>
                <c:pt idx="10">
                  <c:v>5.0999999999999996</c:v>
                </c:pt>
                <c:pt idx="11">
                  <c:v>2.2999999999999998</c:v>
                </c:pt>
                <c:pt idx="12">
                  <c:v>0.30000000000000032</c:v>
                </c:pt>
                <c:pt idx="13">
                  <c:v>6.3</c:v>
                </c:pt>
                <c:pt idx="14">
                  <c:v>3.7</c:v>
                </c:pt>
                <c:pt idx="15">
                  <c:v>2</c:v>
                </c:pt>
              </c:numCache>
            </c:numRef>
          </c:val>
        </c:ser>
        <c:marker val="1"/>
        <c:axId val="96596736"/>
        <c:axId val="96594944"/>
      </c:lineChart>
      <c:catAx>
        <c:axId val="96591872"/>
        <c:scaling>
          <c:orientation val="minMax"/>
        </c:scaling>
        <c:axPos val="b"/>
        <c:numFmt formatCode="General" sourceLinked="1"/>
        <c:tickLblPos val="nextTo"/>
        <c:crossAx val="96593408"/>
        <c:crosses val="autoZero"/>
        <c:auto val="1"/>
        <c:lblAlgn val="ctr"/>
        <c:lblOffset val="100"/>
      </c:catAx>
      <c:valAx>
        <c:axId val="96593408"/>
        <c:scaling>
          <c:orientation val="minMax"/>
        </c:scaling>
        <c:axPos val="l"/>
        <c:majorGridlines/>
        <c:numFmt formatCode="#,##0.0" sourceLinked="1"/>
        <c:tickLblPos val="nextTo"/>
        <c:crossAx val="96591872"/>
        <c:crosses val="autoZero"/>
        <c:crossBetween val="between"/>
      </c:valAx>
      <c:valAx>
        <c:axId val="96594944"/>
        <c:scaling>
          <c:orientation val="minMax"/>
        </c:scaling>
        <c:axPos val="r"/>
        <c:numFmt formatCode="General" sourceLinked="1"/>
        <c:tickLblPos val="nextTo"/>
        <c:crossAx val="96596736"/>
        <c:crosses val="max"/>
        <c:crossBetween val="between"/>
      </c:valAx>
      <c:catAx>
        <c:axId val="96596736"/>
        <c:scaling>
          <c:orientation val="minMax"/>
        </c:scaling>
        <c:delete val="1"/>
        <c:axPos val="b"/>
        <c:numFmt formatCode="General" sourceLinked="1"/>
        <c:tickLblPos val="none"/>
        <c:crossAx val="96594944"/>
        <c:crosses val="autoZero"/>
        <c:auto val="1"/>
        <c:lblAlgn val="ctr"/>
        <c:lblOffset val="100"/>
      </c:catAx>
    </c:plotArea>
    <c:legend>
      <c:legendPos val="b"/>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'F1 - Household Credit'!$A$12:$D$12</c:f>
              <c:strCache>
                <c:ptCount val="1"/>
                <c:pt idx="0">
                  <c:v>Household Debt (trillion won)</c:v>
                </c:pt>
              </c:strCache>
            </c:strRef>
          </c:tx>
          <c:dLbls>
            <c:dLbl>
              <c:idx val="3"/>
              <c:delete val="1"/>
            </c:dLbl>
            <c:dLbl>
              <c:idx val="4"/>
              <c:delete val="1"/>
            </c:dLbl>
            <c:dLbl>
              <c:idx val="8"/>
              <c:delete val="1"/>
            </c:dLbl>
            <c:dLbl>
              <c:idx val="9"/>
              <c:delete val="1"/>
            </c:dLbl>
            <c:dLblPos val="inBase"/>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Credit'!$E$12:$Q$12</c:f>
              <c:numCache>
                <c:formatCode>General</c:formatCode>
                <c:ptCount val="13"/>
                <c:pt idx="0">
                  <c:v>266.89999999999969</c:v>
                </c:pt>
                <c:pt idx="1">
                  <c:v>341.7</c:v>
                </c:pt>
                <c:pt idx="2">
                  <c:v>464.7</c:v>
                </c:pt>
                <c:pt idx="3">
                  <c:v>472.1</c:v>
                </c:pt>
                <c:pt idx="4">
                  <c:v>494.2</c:v>
                </c:pt>
                <c:pt idx="5">
                  <c:v>545.9</c:v>
                </c:pt>
                <c:pt idx="6">
                  <c:v>607.1</c:v>
                </c:pt>
                <c:pt idx="7">
                  <c:v>665.4</c:v>
                </c:pt>
                <c:pt idx="8">
                  <c:v>723.5</c:v>
                </c:pt>
                <c:pt idx="9">
                  <c:v>776</c:v>
                </c:pt>
                <c:pt idx="10">
                  <c:v>843.2</c:v>
                </c:pt>
                <c:pt idx="11">
                  <c:v>911.9</c:v>
                </c:pt>
                <c:pt idx="12">
                  <c:v>963.8</c:v>
                </c:pt>
              </c:numCache>
            </c:numRef>
          </c:val>
        </c:ser>
        <c:axId val="96661504"/>
        <c:axId val="96663040"/>
      </c:barChart>
      <c:lineChart>
        <c:grouping val="standard"/>
        <c:ser>
          <c:idx val="1"/>
          <c:order val="1"/>
          <c:tx>
            <c:strRef>
              <c:f>'F1 - Household Credit'!$A$13:$D$13</c:f>
              <c:strCache>
                <c:ptCount val="1"/>
                <c:pt idx="0">
                  <c:v>Household debt growth rate (%)</c:v>
                </c:pt>
              </c:strCache>
            </c:strRef>
          </c:tx>
          <c:dLbls>
            <c:dLbl>
              <c:idx val="3"/>
              <c:layout>
                <c:manualLayout>
                  <c:x val="-2.1009657446665459E-2"/>
                  <c:y val="-5.4198886362962016E-2"/>
                </c:manualLayout>
              </c:layout>
              <c:dLblPos val="r"/>
              <c:showVal val="1"/>
            </c:dLbl>
            <c:dLbl>
              <c:idx val="6"/>
              <c:delete val="1"/>
            </c:dLbl>
            <c:dLbl>
              <c:idx val="7"/>
              <c:delete val="1"/>
            </c:dLbl>
            <c:dLbl>
              <c:idx val="11"/>
              <c:layout>
                <c:manualLayout>
                  <c:x val="-3.1693418130426095E-2"/>
                  <c:y val="6.0640517907628463E-2"/>
                </c:manualLayout>
              </c:layout>
              <c:dLblPos val="r"/>
              <c:showVal val="1"/>
            </c:dLbl>
            <c:dLblPos val="t"/>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Credit'!$E$13:$Q$13</c:f>
              <c:numCache>
                <c:formatCode>General</c:formatCode>
                <c:ptCount val="13"/>
                <c:pt idx="0">
                  <c:v>24.7</c:v>
                </c:pt>
                <c:pt idx="1">
                  <c:v>28.000000000000004</c:v>
                </c:pt>
                <c:pt idx="2">
                  <c:v>28.499999999999989</c:v>
                </c:pt>
                <c:pt idx="3">
                  <c:v>1.6</c:v>
                </c:pt>
                <c:pt idx="4">
                  <c:v>4.7</c:v>
                </c:pt>
                <c:pt idx="5">
                  <c:v>9.8000000000000007</c:v>
                </c:pt>
                <c:pt idx="6">
                  <c:v>11.8</c:v>
                </c:pt>
                <c:pt idx="7">
                  <c:v>9.6</c:v>
                </c:pt>
                <c:pt idx="8">
                  <c:v>8.7000000000000011</c:v>
                </c:pt>
                <c:pt idx="9">
                  <c:v>7.6</c:v>
                </c:pt>
                <c:pt idx="10">
                  <c:v>8.7000000000000011</c:v>
                </c:pt>
                <c:pt idx="11">
                  <c:v>8.1</c:v>
                </c:pt>
                <c:pt idx="12">
                  <c:v>5.2</c:v>
                </c:pt>
              </c:numCache>
            </c:numRef>
          </c:val>
        </c:ser>
        <c:ser>
          <c:idx val="2"/>
          <c:order val="2"/>
          <c:tx>
            <c:strRef>
              <c:f>'F1 - Household Credit'!$A$14:$D$14</c:f>
              <c:strCache>
                <c:ptCount val="1"/>
                <c:pt idx="0">
                  <c:v>Nominal GDP growth rate (%)</c:v>
                </c:pt>
              </c:strCache>
            </c:strRef>
          </c:tx>
          <c:dLbls>
            <c:dLbl>
              <c:idx val="1"/>
              <c:layout>
                <c:manualLayout>
                  <c:x val="-3.282589676290476E-2"/>
                  <c:y val="-9.0086200197521574E-2"/>
                </c:manualLayout>
              </c:layout>
              <c:dLblPos val="r"/>
              <c:showVal val="1"/>
            </c:dLbl>
            <c:dLbl>
              <c:idx val="12"/>
              <c:layout>
                <c:manualLayout>
                  <c:x val="-3.1693418130426095E-2"/>
                  <c:y val="5.7051786524172393E-2"/>
                </c:manualLayout>
              </c:layout>
              <c:dLblPos val="r"/>
              <c:showVal val="1"/>
            </c:dLbl>
            <c:dLblPos val="t"/>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Credit'!$E$14:$Q$14</c:f>
              <c:numCache>
                <c:formatCode>General</c:formatCode>
                <c:ptCount val="13"/>
                <c:pt idx="0">
                  <c:v>15.6</c:v>
                </c:pt>
                <c:pt idx="1">
                  <c:v>-5.4</c:v>
                </c:pt>
                <c:pt idx="2">
                  <c:v>14.100000000000001</c:v>
                </c:pt>
                <c:pt idx="3">
                  <c:v>11.8</c:v>
                </c:pt>
                <c:pt idx="4">
                  <c:v>12.2</c:v>
                </c:pt>
                <c:pt idx="5">
                  <c:v>16.900000000000002</c:v>
                </c:pt>
                <c:pt idx="6">
                  <c:v>12.6</c:v>
                </c:pt>
                <c:pt idx="7">
                  <c:v>10.3</c:v>
                </c:pt>
                <c:pt idx="8">
                  <c:v>-11.3</c:v>
                </c:pt>
                <c:pt idx="9">
                  <c:v>-10.4</c:v>
                </c:pt>
                <c:pt idx="10">
                  <c:v>21.6</c:v>
                </c:pt>
                <c:pt idx="11">
                  <c:v>9.9</c:v>
                </c:pt>
                <c:pt idx="12">
                  <c:v>1.3</c:v>
                </c:pt>
              </c:numCache>
            </c:numRef>
          </c:val>
        </c:ser>
        <c:marker val="1"/>
        <c:axId val="99160832"/>
        <c:axId val="96664576"/>
      </c:lineChart>
      <c:catAx>
        <c:axId val="96661504"/>
        <c:scaling>
          <c:orientation val="minMax"/>
        </c:scaling>
        <c:axPos val="b"/>
        <c:numFmt formatCode="General" sourceLinked="1"/>
        <c:tickLblPos val="nextTo"/>
        <c:crossAx val="96663040"/>
        <c:crosses val="autoZero"/>
        <c:auto val="1"/>
        <c:lblAlgn val="ctr"/>
        <c:lblOffset val="100"/>
      </c:catAx>
      <c:valAx>
        <c:axId val="96663040"/>
        <c:scaling>
          <c:orientation val="minMax"/>
        </c:scaling>
        <c:axPos val="l"/>
        <c:majorGridlines/>
        <c:numFmt formatCode="General" sourceLinked="1"/>
        <c:tickLblPos val="nextTo"/>
        <c:crossAx val="96661504"/>
        <c:crosses val="autoZero"/>
        <c:crossBetween val="between"/>
      </c:valAx>
      <c:valAx>
        <c:axId val="96664576"/>
        <c:scaling>
          <c:orientation val="minMax"/>
        </c:scaling>
        <c:axPos val="r"/>
        <c:numFmt formatCode="General" sourceLinked="1"/>
        <c:tickLblPos val="nextTo"/>
        <c:crossAx val="99160832"/>
        <c:crosses val="max"/>
        <c:crossBetween val="between"/>
      </c:valAx>
      <c:catAx>
        <c:axId val="99160832"/>
        <c:scaling>
          <c:orientation val="minMax"/>
        </c:scaling>
        <c:delete val="1"/>
        <c:axPos val="b"/>
        <c:numFmt formatCode="General" sourceLinked="1"/>
        <c:tickLblPos val="none"/>
        <c:crossAx val="96664576"/>
        <c:crosses val="autoZero"/>
        <c:auto val="1"/>
        <c:lblAlgn val="ctr"/>
        <c:lblOffset val="100"/>
      </c:catAx>
    </c:plotArea>
    <c:legend>
      <c:legendPos val="b"/>
      <c:layout/>
    </c:legend>
    <c:plotVisOnly val="1"/>
    <c:dispBlanksAs val="gap"/>
  </c:chart>
  <c:spPr>
    <a:ln w="19050">
      <a:solidFill>
        <a:schemeClr val="tx1"/>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'F1 - Household Credit'!$A$12:$D$12</c:f>
              <c:strCache>
                <c:ptCount val="1"/>
                <c:pt idx="0">
                  <c:v>Household Debt (trillion won)</c:v>
                </c:pt>
              </c:strCache>
            </c:strRef>
          </c:tx>
          <c:dLbls>
            <c:dLbl>
              <c:idx val="3"/>
              <c:delete val="1"/>
            </c:dLbl>
            <c:dLbl>
              <c:idx val="4"/>
              <c:delete val="1"/>
            </c:dLbl>
            <c:dLbl>
              <c:idx val="8"/>
              <c:delete val="1"/>
            </c:dLbl>
            <c:dLbl>
              <c:idx val="9"/>
              <c:delete val="1"/>
            </c:dLbl>
            <c:dLblPos val="inBase"/>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Credit'!$E$12:$Q$12</c:f>
              <c:numCache>
                <c:formatCode>General</c:formatCode>
                <c:ptCount val="13"/>
                <c:pt idx="0">
                  <c:v>266.89999999999969</c:v>
                </c:pt>
                <c:pt idx="1">
                  <c:v>341.7</c:v>
                </c:pt>
                <c:pt idx="2">
                  <c:v>464.7</c:v>
                </c:pt>
                <c:pt idx="3">
                  <c:v>472.1</c:v>
                </c:pt>
                <c:pt idx="4">
                  <c:v>494.2</c:v>
                </c:pt>
                <c:pt idx="5">
                  <c:v>545.9</c:v>
                </c:pt>
                <c:pt idx="6">
                  <c:v>607.1</c:v>
                </c:pt>
                <c:pt idx="7">
                  <c:v>665.4</c:v>
                </c:pt>
                <c:pt idx="8">
                  <c:v>723.5</c:v>
                </c:pt>
                <c:pt idx="9">
                  <c:v>776</c:v>
                </c:pt>
                <c:pt idx="10">
                  <c:v>843.2</c:v>
                </c:pt>
                <c:pt idx="11">
                  <c:v>911.9</c:v>
                </c:pt>
                <c:pt idx="12">
                  <c:v>963.8</c:v>
                </c:pt>
              </c:numCache>
            </c:numRef>
          </c:val>
        </c:ser>
        <c:axId val="99099392"/>
        <c:axId val="99100928"/>
      </c:barChart>
      <c:lineChart>
        <c:grouping val="standard"/>
        <c:ser>
          <c:idx val="1"/>
          <c:order val="1"/>
          <c:tx>
            <c:strRef>
              <c:f>'F1 - Household Credit'!$A$13:$D$13</c:f>
              <c:strCache>
                <c:ptCount val="1"/>
                <c:pt idx="0">
                  <c:v>Household debt growth rate (%)</c:v>
                </c:pt>
              </c:strCache>
            </c:strRef>
          </c:tx>
          <c:dLbls>
            <c:dLbl>
              <c:idx val="3"/>
              <c:layout>
                <c:manualLayout>
                  <c:x val="-2.1009657446665473E-2"/>
                  <c:y val="-5.4198886362962016E-2"/>
                </c:manualLayout>
              </c:layout>
              <c:dLblPos val="r"/>
              <c:showVal val="1"/>
            </c:dLbl>
            <c:dLbl>
              <c:idx val="6"/>
              <c:delete val="1"/>
            </c:dLbl>
            <c:dLbl>
              <c:idx val="7"/>
              <c:delete val="1"/>
            </c:dLbl>
            <c:dLbl>
              <c:idx val="11"/>
              <c:layout>
                <c:manualLayout>
                  <c:x val="-3.1693418130426095E-2"/>
                  <c:y val="6.0640517907628477E-2"/>
                </c:manualLayout>
              </c:layout>
              <c:dLblPos val="r"/>
              <c:showVal val="1"/>
            </c:dLbl>
            <c:dLblPos val="t"/>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Credit'!$E$13:$Q$13</c:f>
              <c:numCache>
                <c:formatCode>General</c:formatCode>
                <c:ptCount val="13"/>
                <c:pt idx="0">
                  <c:v>24.7</c:v>
                </c:pt>
                <c:pt idx="1">
                  <c:v>28.000000000000004</c:v>
                </c:pt>
                <c:pt idx="2">
                  <c:v>28.499999999999989</c:v>
                </c:pt>
                <c:pt idx="3">
                  <c:v>1.6</c:v>
                </c:pt>
                <c:pt idx="4">
                  <c:v>4.7</c:v>
                </c:pt>
                <c:pt idx="5">
                  <c:v>9.8000000000000007</c:v>
                </c:pt>
                <c:pt idx="6">
                  <c:v>11.8</c:v>
                </c:pt>
                <c:pt idx="7">
                  <c:v>9.6</c:v>
                </c:pt>
                <c:pt idx="8">
                  <c:v>8.7000000000000011</c:v>
                </c:pt>
                <c:pt idx="9">
                  <c:v>7.6</c:v>
                </c:pt>
                <c:pt idx="10">
                  <c:v>8.7000000000000011</c:v>
                </c:pt>
                <c:pt idx="11">
                  <c:v>8.1</c:v>
                </c:pt>
                <c:pt idx="12">
                  <c:v>5.2</c:v>
                </c:pt>
              </c:numCache>
            </c:numRef>
          </c:val>
        </c:ser>
        <c:ser>
          <c:idx val="2"/>
          <c:order val="2"/>
          <c:tx>
            <c:strRef>
              <c:f>'F1 - Household Credit'!$A$14:$D$14</c:f>
              <c:strCache>
                <c:ptCount val="1"/>
                <c:pt idx="0">
                  <c:v>Nominal GDP growth rate (%)</c:v>
                </c:pt>
              </c:strCache>
            </c:strRef>
          </c:tx>
          <c:dLbls>
            <c:dLbl>
              <c:idx val="1"/>
              <c:layout>
                <c:manualLayout>
                  <c:x val="-3.2825896762904781E-2"/>
                  <c:y val="-9.0086200197521574E-2"/>
                </c:manualLayout>
              </c:layout>
              <c:dLblPos val="r"/>
              <c:showVal val="1"/>
            </c:dLbl>
            <c:dLbl>
              <c:idx val="12"/>
              <c:layout>
                <c:manualLayout>
                  <c:x val="-3.1693418130426095E-2"/>
                  <c:y val="5.7051786524172393E-2"/>
                </c:manualLayout>
              </c:layout>
              <c:dLblPos val="r"/>
              <c:showVal val="1"/>
            </c:dLbl>
            <c:dLblPos val="t"/>
            <c:showVal val="1"/>
          </c:dLbls>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Credit'!$E$14:$Q$14</c:f>
              <c:numCache>
                <c:formatCode>General</c:formatCode>
                <c:ptCount val="13"/>
                <c:pt idx="0">
                  <c:v>15.6</c:v>
                </c:pt>
                <c:pt idx="1">
                  <c:v>-5.4</c:v>
                </c:pt>
                <c:pt idx="2">
                  <c:v>14.100000000000001</c:v>
                </c:pt>
                <c:pt idx="3">
                  <c:v>11.8</c:v>
                </c:pt>
                <c:pt idx="4">
                  <c:v>12.2</c:v>
                </c:pt>
                <c:pt idx="5">
                  <c:v>16.900000000000002</c:v>
                </c:pt>
                <c:pt idx="6">
                  <c:v>12.6</c:v>
                </c:pt>
                <c:pt idx="7">
                  <c:v>10.3</c:v>
                </c:pt>
                <c:pt idx="8">
                  <c:v>-11.3</c:v>
                </c:pt>
                <c:pt idx="9">
                  <c:v>-10.4</c:v>
                </c:pt>
                <c:pt idx="10">
                  <c:v>21.6</c:v>
                </c:pt>
                <c:pt idx="11">
                  <c:v>9.9</c:v>
                </c:pt>
                <c:pt idx="12">
                  <c:v>1.3</c:v>
                </c:pt>
              </c:numCache>
            </c:numRef>
          </c:val>
        </c:ser>
        <c:marker val="1"/>
        <c:axId val="99108352"/>
        <c:axId val="99106816"/>
      </c:lineChart>
      <c:catAx>
        <c:axId val="99099392"/>
        <c:scaling>
          <c:orientation val="minMax"/>
        </c:scaling>
        <c:axPos val="b"/>
        <c:numFmt formatCode="General" sourceLinked="1"/>
        <c:tickLblPos val="nextTo"/>
        <c:crossAx val="99100928"/>
        <c:crosses val="autoZero"/>
        <c:auto val="1"/>
        <c:lblAlgn val="ctr"/>
        <c:lblOffset val="100"/>
      </c:catAx>
      <c:valAx>
        <c:axId val="99100928"/>
        <c:scaling>
          <c:orientation val="minMax"/>
        </c:scaling>
        <c:axPos val="l"/>
        <c:majorGridlines/>
        <c:numFmt formatCode="General" sourceLinked="1"/>
        <c:tickLblPos val="nextTo"/>
        <c:crossAx val="99099392"/>
        <c:crosses val="autoZero"/>
        <c:crossBetween val="between"/>
      </c:valAx>
      <c:valAx>
        <c:axId val="99106816"/>
        <c:scaling>
          <c:orientation val="minMax"/>
        </c:scaling>
        <c:axPos val="r"/>
        <c:numFmt formatCode="General" sourceLinked="1"/>
        <c:tickLblPos val="nextTo"/>
        <c:crossAx val="99108352"/>
        <c:crosses val="max"/>
        <c:crossBetween val="between"/>
      </c:valAx>
      <c:catAx>
        <c:axId val="99108352"/>
        <c:scaling>
          <c:orientation val="minMax"/>
        </c:scaling>
        <c:delete val="1"/>
        <c:axPos val="b"/>
        <c:numFmt formatCode="General" sourceLinked="1"/>
        <c:tickLblPos val="none"/>
        <c:crossAx val="99106816"/>
        <c:crosses val="autoZero"/>
        <c:auto val="1"/>
        <c:lblAlgn val="ctr"/>
        <c:lblOffset val="100"/>
      </c:catAx>
    </c:plotArea>
    <c:legend>
      <c:legendPos val="b"/>
      <c:layout/>
    </c:legend>
    <c:plotVisOnly val="1"/>
    <c:dispBlanksAs val="gap"/>
  </c:chart>
  <c:spPr>
    <a:ln w="19050">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'F1 - Household Credit'!$A$12:$D$12</c:f>
              <c:strCache>
                <c:ptCount val="1"/>
                <c:pt idx="0">
                  <c:v>Household Debt (trillion won)</c:v>
                </c:pt>
              </c:strCache>
            </c:strRef>
          </c:tx>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Credit'!$E$12:$Q$12</c:f>
              <c:numCache>
                <c:formatCode>General</c:formatCode>
                <c:ptCount val="13"/>
                <c:pt idx="0">
                  <c:v>266.89999999999969</c:v>
                </c:pt>
                <c:pt idx="1">
                  <c:v>341.7</c:v>
                </c:pt>
                <c:pt idx="2">
                  <c:v>464.7</c:v>
                </c:pt>
                <c:pt idx="3">
                  <c:v>472.1</c:v>
                </c:pt>
                <c:pt idx="4">
                  <c:v>494.2</c:v>
                </c:pt>
                <c:pt idx="5">
                  <c:v>545.9</c:v>
                </c:pt>
                <c:pt idx="6">
                  <c:v>607.1</c:v>
                </c:pt>
                <c:pt idx="7">
                  <c:v>665.4</c:v>
                </c:pt>
                <c:pt idx="8">
                  <c:v>723.5</c:v>
                </c:pt>
                <c:pt idx="9">
                  <c:v>776</c:v>
                </c:pt>
                <c:pt idx="10">
                  <c:v>843.2</c:v>
                </c:pt>
                <c:pt idx="11">
                  <c:v>911.9</c:v>
                </c:pt>
                <c:pt idx="12">
                  <c:v>963.8</c:v>
                </c:pt>
              </c:numCache>
            </c:numRef>
          </c:val>
        </c:ser>
        <c:axId val="99152256"/>
        <c:axId val="99153792"/>
      </c:barChart>
      <c:lineChart>
        <c:grouping val="standard"/>
        <c:ser>
          <c:idx val="1"/>
          <c:order val="1"/>
          <c:tx>
            <c:strRef>
              <c:f>'F1 - Household Credit'!$A$13:$D$13</c:f>
              <c:strCache>
                <c:ptCount val="1"/>
                <c:pt idx="0">
                  <c:v>Household debt growth rate (%)</c:v>
                </c:pt>
              </c:strCache>
            </c:strRef>
          </c:tx>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Credit'!$E$13:$Q$13</c:f>
              <c:numCache>
                <c:formatCode>General</c:formatCode>
                <c:ptCount val="13"/>
                <c:pt idx="0">
                  <c:v>24.7</c:v>
                </c:pt>
                <c:pt idx="1">
                  <c:v>28.000000000000004</c:v>
                </c:pt>
                <c:pt idx="2">
                  <c:v>28.499999999999989</c:v>
                </c:pt>
                <c:pt idx="3">
                  <c:v>1.6</c:v>
                </c:pt>
                <c:pt idx="4">
                  <c:v>4.7</c:v>
                </c:pt>
                <c:pt idx="5">
                  <c:v>9.8000000000000007</c:v>
                </c:pt>
                <c:pt idx="6">
                  <c:v>11.8</c:v>
                </c:pt>
                <c:pt idx="7">
                  <c:v>9.6</c:v>
                </c:pt>
                <c:pt idx="8">
                  <c:v>8.7000000000000011</c:v>
                </c:pt>
                <c:pt idx="9">
                  <c:v>7.6</c:v>
                </c:pt>
                <c:pt idx="10">
                  <c:v>8.7000000000000011</c:v>
                </c:pt>
                <c:pt idx="11">
                  <c:v>8.1</c:v>
                </c:pt>
                <c:pt idx="12">
                  <c:v>5.2</c:v>
                </c:pt>
              </c:numCache>
            </c:numRef>
          </c:val>
        </c:ser>
        <c:ser>
          <c:idx val="2"/>
          <c:order val="2"/>
          <c:tx>
            <c:strRef>
              <c:f>'F1 - Household Credit'!$A$14:$D$14</c:f>
              <c:strCache>
                <c:ptCount val="1"/>
                <c:pt idx="0">
                  <c:v>Nominal GDP growth rate (%)</c:v>
                </c:pt>
              </c:strCache>
            </c:strRef>
          </c:tx>
          <c:cat>
            <c:numRef>
              <c:f>'F1 - Household Credit'!$E$11:$Q$11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'F1 - Household Credit'!$E$14:$Q$14</c:f>
              <c:numCache>
                <c:formatCode>General</c:formatCode>
                <c:ptCount val="13"/>
                <c:pt idx="0">
                  <c:v>15.6</c:v>
                </c:pt>
                <c:pt idx="1">
                  <c:v>-5.4</c:v>
                </c:pt>
                <c:pt idx="2">
                  <c:v>14.100000000000001</c:v>
                </c:pt>
                <c:pt idx="3">
                  <c:v>11.8</c:v>
                </c:pt>
                <c:pt idx="4">
                  <c:v>12.2</c:v>
                </c:pt>
                <c:pt idx="5">
                  <c:v>16.900000000000002</c:v>
                </c:pt>
                <c:pt idx="6">
                  <c:v>12.6</c:v>
                </c:pt>
                <c:pt idx="7">
                  <c:v>10.3</c:v>
                </c:pt>
                <c:pt idx="8">
                  <c:v>-11.3</c:v>
                </c:pt>
                <c:pt idx="9">
                  <c:v>-10.4</c:v>
                </c:pt>
                <c:pt idx="10">
                  <c:v>21.6</c:v>
                </c:pt>
                <c:pt idx="11">
                  <c:v>9.9</c:v>
                </c:pt>
                <c:pt idx="12">
                  <c:v>1.3</c:v>
                </c:pt>
              </c:numCache>
            </c:numRef>
          </c:val>
        </c:ser>
        <c:marker val="1"/>
        <c:axId val="99222656"/>
        <c:axId val="99155328"/>
      </c:lineChart>
      <c:catAx>
        <c:axId val="99152256"/>
        <c:scaling>
          <c:orientation val="minMax"/>
        </c:scaling>
        <c:axPos val="b"/>
        <c:numFmt formatCode="General" sourceLinked="1"/>
        <c:tickLblPos val="nextTo"/>
        <c:crossAx val="99153792"/>
        <c:crosses val="autoZero"/>
        <c:auto val="1"/>
        <c:lblAlgn val="ctr"/>
        <c:lblOffset val="100"/>
      </c:catAx>
      <c:valAx>
        <c:axId val="99153792"/>
        <c:scaling>
          <c:orientation val="minMax"/>
        </c:scaling>
        <c:axPos val="l"/>
        <c:majorGridlines/>
        <c:numFmt formatCode="General" sourceLinked="1"/>
        <c:tickLblPos val="nextTo"/>
        <c:crossAx val="99152256"/>
        <c:crosses val="autoZero"/>
        <c:crossBetween val="between"/>
      </c:valAx>
      <c:valAx>
        <c:axId val="99155328"/>
        <c:scaling>
          <c:orientation val="minMax"/>
        </c:scaling>
        <c:axPos val="r"/>
        <c:numFmt formatCode="General" sourceLinked="1"/>
        <c:tickLblPos val="nextTo"/>
        <c:crossAx val="99222656"/>
        <c:crosses val="max"/>
        <c:crossBetween val="between"/>
      </c:valAx>
      <c:catAx>
        <c:axId val="99222656"/>
        <c:scaling>
          <c:orientation val="minMax"/>
        </c:scaling>
        <c:delete val="1"/>
        <c:axPos val="b"/>
        <c:numFmt formatCode="General" sourceLinked="1"/>
        <c:tickLblPos val="none"/>
        <c:crossAx val="99155328"/>
        <c:crosses val="autoZero"/>
        <c:auto val="1"/>
        <c:lblAlgn val="ctr"/>
        <c:lblOffset val="100"/>
      </c:catAx>
    </c:plotArea>
    <c:legend>
      <c:legendPos val="b"/>
    </c:legend>
    <c:plotVisOnly val="1"/>
    <c:dispBlanksAs val="gap"/>
  </c:chart>
  <c:spPr>
    <a:ln w="19050">
      <a:solidFill>
        <a:schemeClr val="tx1"/>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1"/>
          <c:order val="1"/>
          <c:tx>
            <c:strRef>
              <c:f>가처분소득대비가계부채비율!$A$3</c:f>
              <c:strCache>
                <c:ptCount val="1"/>
                <c:pt idx="0">
                  <c:v>Rate of increase in household debt (%)</c:v>
                </c:pt>
              </c:strCache>
            </c:strRef>
          </c:tx>
          <c:dLbls>
            <c:dLblPos val="outEnd"/>
            <c:showVal val="1"/>
          </c:dLbls>
          <c:cat>
            <c:numRef>
              <c:f>가처분소득대비가계부채비율!$B$1:$K$1</c:f>
              <c:numCache>
                <c:formatCode>General</c:formatCode>
                <c:ptCount val="10"/>
                <c:pt idx="0">
                  <c:v>2003</c:v>
                </c:pt>
                <c:pt idx="1">
                  <c:v>2004</c:v>
                </c:pt>
                <c:pt idx="2">
                  <c:v>2005</c:v>
                </c:pt>
                <c:pt idx="3">
                  <c:v>2006</c:v>
                </c:pt>
                <c:pt idx="4">
                  <c:v>2007</c:v>
                </c:pt>
                <c:pt idx="5">
                  <c:v>2008</c:v>
                </c:pt>
                <c:pt idx="6">
                  <c:v>2009</c:v>
                </c:pt>
                <c:pt idx="7">
                  <c:v>2010</c:v>
                </c:pt>
                <c:pt idx="8">
                  <c:v>2011</c:v>
                </c:pt>
                <c:pt idx="9">
                  <c:v>2012</c:v>
                </c:pt>
              </c:numCache>
            </c:numRef>
          </c:cat>
          <c:val>
            <c:numRef>
              <c:f>가처분소득대비가계부채비율!$B$3:$K$3</c:f>
              <c:numCache>
                <c:formatCode>General</c:formatCode>
                <c:ptCount val="10"/>
                <c:pt idx="0">
                  <c:v>1.6</c:v>
                </c:pt>
                <c:pt idx="1">
                  <c:v>4.7</c:v>
                </c:pt>
                <c:pt idx="2">
                  <c:v>9.8000000000000007</c:v>
                </c:pt>
                <c:pt idx="3">
                  <c:v>11.8</c:v>
                </c:pt>
                <c:pt idx="4">
                  <c:v>9.6</c:v>
                </c:pt>
                <c:pt idx="5">
                  <c:v>8.7000000000000011</c:v>
                </c:pt>
                <c:pt idx="6">
                  <c:v>7.3</c:v>
                </c:pt>
                <c:pt idx="7">
                  <c:v>8.7000000000000011</c:v>
                </c:pt>
                <c:pt idx="8">
                  <c:v>8.1</c:v>
                </c:pt>
                <c:pt idx="9">
                  <c:v>5.2</c:v>
                </c:pt>
              </c:numCache>
            </c:numRef>
          </c:val>
        </c:ser>
        <c:axId val="99271040"/>
        <c:axId val="99269248"/>
      </c:barChart>
      <c:lineChart>
        <c:grouping val="standard"/>
        <c:ser>
          <c:idx val="0"/>
          <c:order val="0"/>
          <c:tx>
            <c:strRef>
              <c:f>가처분소득대비가계부채비율!$A$2</c:f>
              <c:strCache>
                <c:ptCount val="1"/>
                <c:pt idx="0">
                  <c:v>Househod Debt / Disposable Income (%)</c:v>
                </c:pt>
              </c:strCache>
            </c:strRef>
          </c:tx>
          <c:dLbls>
            <c:dLblPos val="t"/>
            <c:showVal val="1"/>
          </c:dLbls>
          <c:cat>
            <c:numRef>
              <c:f>가처분소득대비가계부채비율!$B$1:$K$1</c:f>
              <c:numCache>
                <c:formatCode>General</c:formatCode>
                <c:ptCount val="10"/>
                <c:pt idx="0">
                  <c:v>2003</c:v>
                </c:pt>
                <c:pt idx="1">
                  <c:v>2004</c:v>
                </c:pt>
                <c:pt idx="2">
                  <c:v>2005</c:v>
                </c:pt>
                <c:pt idx="3">
                  <c:v>2006</c:v>
                </c:pt>
                <c:pt idx="4">
                  <c:v>2007</c:v>
                </c:pt>
                <c:pt idx="5">
                  <c:v>2008</c:v>
                </c:pt>
                <c:pt idx="6">
                  <c:v>2009</c:v>
                </c:pt>
                <c:pt idx="7">
                  <c:v>2010</c:v>
                </c:pt>
                <c:pt idx="8">
                  <c:v>2011</c:v>
                </c:pt>
                <c:pt idx="9">
                  <c:v>2012</c:v>
                </c:pt>
              </c:numCache>
            </c:numRef>
          </c:cat>
          <c:val>
            <c:numRef>
              <c:f>가처분소득대비가계부채비율!$B$2:$K$2</c:f>
              <c:numCache>
                <c:formatCode>General</c:formatCode>
                <c:ptCount val="10"/>
                <c:pt idx="0">
                  <c:v>107</c:v>
                </c:pt>
                <c:pt idx="1">
                  <c:v>103</c:v>
                </c:pt>
                <c:pt idx="2">
                  <c:v>109</c:v>
                </c:pt>
                <c:pt idx="3">
                  <c:v>117</c:v>
                </c:pt>
                <c:pt idx="4">
                  <c:v>122</c:v>
                </c:pt>
                <c:pt idx="5">
                  <c:v>125</c:v>
                </c:pt>
                <c:pt idx="6">
                  <c:v>129</c:v>
                </c:pt>
                <c:pt idx="7">
                  <c:v>131</c:v>
                </c:pt>
                <c:pt idx="8">
                  <c:v>134</c:v>
                </c:pt>
                <c:pt idx="9">
                  <c:v>136</c:v>
                </c:pt>
              </c:numCache>
            </c:numRef>
          </c:val>
        </c:ser>
        <c:marker val="1"/>
        <c:axId val="99240960"/>
        <c:axId val="99267712"/>
      </c:lineChart>
      <c:catAx>
        <c:axId val="99240960"/>
        <c:scaling>
          <c:orientation val="minMax"/>
        </c:scaling>
        <c:axPos val="b"/>
        <c:title>
          <c:tx>
            <c:rich>
              <a:bodyPr/>
              <a:lstStyle/>
              <a:p>
                <a:pPr>
                  <a:defRPr/>
                </a:pPr>
                <a:r>
                  <a:rPr lang="en-US"/>
                  <a:t>Year</a:t>
                </a:r>
              </a:p>
            </c:rich>
          </c:tx>
        </c:title>
        <c:numFmt formatCode="General" sourceLinked="1"/>
        <c:tickLblPos val="nextTo"/>
        <c:crossAx val="99267712"/>
        <c:crosses val="autoZero"/>
        <c:auto val="1"/>
        <c:lblAlgn val="ctr"/>
        <c:lblOffset val="100"/>
      </c:catAx>
      <c:valAx>
        <c:axId val="99267712"/>
        <c:scaling>
          <c:orientation val="minMax"/>
          <c:max val="140"/>
          <c:min val="70"/>
        </c:scaling>
        <c:axPos val="l"/>
        <c:majorGridlines/>
        <c:numFmt formatCode="General" sourceLinked="1"/>
        <c:tickLblPos val="nextTo"/>
        <c:crossAx val="99240960"/>
        <c:crosses val="autoZero"/>
        <c:crossBetween val="between"/>
      </c:valAx>
      <c:valAx>
        <c:axId val="99269248"/>
        <c:scaling>
          <c:orientation val="minMax"/>
          <c:max val="30"/>
          <c:min val="0"/>
        </c:scaling>
        <c:axPos val="r"/>
        <c:numFmt formatCode="General" sourceLinked="1"/>
        <c:tickLblPos val="nextTo"/>
        <c:crossAx val="99271040"/>
        <c:crosses val="max"/>
        <c:crossBetween val="between"/>
      </c:valAx>
      <c:catAx>
        <c:axId val="99271040"/>
        <c:scaling>
          <c:orientation val="minMax"/>
        </c:scaling>
        <c:delete val="1"/>
        <c:axPos val="b"/>
        <c:numFmt formatCode="General" sourceLinked="1"/>
        <c:tickLblPos val="none"/>
        <c:crossAx val="99269248"/>
        <c:crosses val="autoZero"/>
        <c:auto val="1"/>
        <c:lblAlgn val="ctr"/>
        <c:lblOffset val="100"/>
      </c:catAx>
    </c:plotArea>
    <c:legend>
      <c:legendPos val="b"/>
    </c:legend>
    <c:plotVisOnly val="1"/>
    <c:dispBlanksAs val="gap"/>
  </c:chart>
  <c:spPr>
    <a:ln w="19050"/>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'CPI &amp; inflation'!$B$2:$C$2</c:f>
              <c:strCache>
                <c:ptCount val="1"/>
                <c:pt idx="0">
                  <c:v>CPI grow rate (%)</c:v>
                </c:pt>
              </c:strCache>
            </c:strRef>
          </c:tx>
          <c:cat>
            <c:numRef>
              <c:f>'CPI &amp; inflation'!$D$1:$Q$1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'CPI &amp; inflation'!$D$2:$Q$2</c:f>
              <c:numCache>
                <c:formatCode>General</c:formatCode>
                <c:ptCount val="14"/>
                <c:pt idx="0">
                  <c:v>0.8</c:v>
                </c:pt>
                <c:pt idx="1">
                  <c:v>2.2999999999999998</c:v>
                </c:pt>
                <c:pt idx="2">
                  <c:v>4.0999999999999996</c:v>
                </c:pt>
                <c:pt idx="3">
                  <c:v>2.8</c:v>
                </c:pt>
                <c:pt idx="4">
                  <c:v>3.5</c:v>
                </c:pt>
                <c:pt idx="5">
                  <c:v>3.6</c:v>
                </c:pt>
                <c:pt idx="6">
                  <c:v>2.8</c:v>
                </c:pt>
                <c:pt idx="7">
                  <c:v>2.2000000000000002</c:v>
                </c:pt>
                <c:pt idx="8">
                  <c:v>2.5</c:v>
                </c:pt>
                <c:pt idx="9">
                  <c:v>4.7</c:v>
                </c:pt>
                <c:pt idx="10">
                  <c:v>2.8</c:v>
                </c:pt>
                <c:pt idx="11">
                  <c:v>3</c:v>
                </c:pt>
                <c:pt idx="12">
                  <c:v>4</c:v>
                </c:pt>
                <c:pt idx="13">
                  <c:v>2.2000000000000002</c:v>
                </c:pt>
              </c:numCache>
            </c:numRef>
          </c:val>
        </c:ser>
        <c:ser>
          <c:idx val="1"/>
          <c:order val="1"/>
          <c:tx>
            <c:strRef>
              <c:f>'CPI &amp; inflation'!$B$3:$C$3</c:f>
              <c:strCache>
                <c:ptCount val="1"/>
                <c:pt idx="0">
                  <c:v>Personal Disposable income growth rate (%) </c:v>
                </c:pt>
              </c:strCache>
            </c:strRef>
          </c:tx>
          <c:cat>
            <c:numRef>
              <c:f>'CPI &amp; inflation'!$D$1:$Q$1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'CPI &amp; inflation'!$D$3:$Q$3</c:f>
              <c:numCache>
                <c:formatCode>#,##0.00</c:formatCode>
                <c:ptCount val="14"/>
                <c:pt idx="0">
                  <c:v>4.3</c:v>
                </c:pt>
                <c:pt idx="1">
                  <c:v>4.3</c:v>
                </c:pt>
                <c:pt idx="2">
                  <c:v>4.5999999999999996</c:v>
                </c:pt>
                <c:pt idx="3">
                  <c:v>6</c:v>
                </c:pt>
                <c:pt idx="4">
                  <c:v>7.7</c:v>
                </c:pt>
                <c:pt idx="5">
                  <c:v>7.5</c:v>
                </c:pt>
                <c:pt idx="6">
                  <c:v>4.4000000000000004</c:v>
                </c:pt>
                <c:pt idx="7">
                  <c:v>3.7</c:v>
                </c:pt>
                <c:pt idx="8">
                  <c:v>4.3</c:v>
                </c:pt>
                <c:pt idx="9">
                  <c:v>5.3</c:v>
                </c:pt>
                <c:pt idx="10">
                  <c:v>3.6</c:v>
                </c:pt>
                <c:pt idx="11">
                  <c:v>6.3</c:v>
                </c:pt>
                <c:pt idx="12">
                  <c:v>4.9000000000000004</c:v>
                </c:pt>
                <c:pt idx="13">
                  <c:v>3.6</c:v>
                </c:pt>
              </c:numCache>
            </c:numRef>
          </c:val>
        </c:ser>
        <c:ser>
          <c:idx val="2"/>
          <c:order val="2"/>
          <c:tx>
            <c:strRef>
              <c:f>'CPI &amp; inflation'!$B$4:$C$4</c:f>
              <c:strCache>
                <c:ptCount val="1"/>
                <c:pt idx="0">
                  <c:v>Household debt growth rate (%)</c:v>
                </c:pt>
              </c:strCache>
            </c:strRef>
          </c:tx>
          <c:cat>
            <c:numRef>
              <c:f>'CPI &amp; inflation'!$D$1:$Q$1</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'CPI &amp; inflation'!$D$4:$Q$4</c:f>
              <c:numCache>
                <c:formatCode>General</c:formatCode>
                <c:ptCount val="14"/>
                <c:pt idx="0">
                  <c:v>16.5</c:v>
                </c:pt>
                <c:pt idx="1">
                  <c:v>24.7</c:v>
                </c:pt>
                <c:pt idx="2">
                  <c:v>28</c:v>
                </c:pt>
                <c:pt idx="3">
                  <c:v>28.5</c:v>
                </c:pt>
                <c:pt idx="4">
                  <c:v>1.6</c:v>
                </c:pt>
                <c:pt idx="5">
                  <c:v>4.7</c:v>
                </c:pt>
                <c:pt idx="6">
                  <c:v>9.8000000000000007</c:v>
                </c:pt>
                <c:pt idx="7">
                  <c:v>11.8</c:v>
                </c:pt>
                <c:pt idx="8">
                  <c:v>9.6</c:v>
                </c:pt>
                <c:pt idx="9">
                  <c:v>8.7000000000000011</c:v>
                </c:pt>
                <c:pt idx="10">
                  <c:v>7.6</c:v>
                </c:pt>
                <c:pt idx="11">
                  <c:v>8.7000000000000011</c:v>
                </c:pt>
                <c:pt idx="12">
                  <c:v>8.1</c:v>
                </c:pt>
                <c:pt idx="13">
                  <c:v>5.2</c:v>
                </c:pt>
              </c:numCache>
            </c:numRef>
          </c:val>
        </c:ser>
        <c:marker val="1"/>
        <c:axId val="99367168"/>
        <c:axId val="99381248"/>
      </c:lineChart>
      <c:catAx>
        <c:axId val="99367168"/>
        <c:scaling>
          <c:orientation val="minMax"/>
        </c:scaling>
        <c:axPos val="b"/>
        <c:numFmt formatCode="General" sourceLinked="1"/>
        <c:tickLblPos val="nextTo"/>
        <c:crossAx val="99381248"/>
        <c:crosses val="autoZero"/>
        <c:auto val="1"/>
        <c:lblAlgn val="ctr"/>
        <c:lblOffset val="100"/>
      </c:catAx>
      <c:valAx>
        <c:axId val="99381248"/>
        <c:scaling>
          <c:orientation val="minMax"/>
        </c:scaling>
        <c:axPos val="l"/>
        <c:majorGridlines/>
        <c:numFmt formatCode="General" sourceLinked="1"/>
        <c:tickLblPos val="nextTo"/>
        <c:crossAx val="99367168"/>
        <c:crosses val="autoZero"/>
        <c:crossBetween val="between"/>
      </c:valAx>
    </c:plotArea>
    <c:legend>
      <c:legendPos val="b"/>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Sheet1!$A$2</c:f>
              <c:strCache>
                <c:ptCount val="1"/>
                <c:pt idx="0">
                  <c:v>Average debt (ten thousand won)</c:v>
                </c:pt>
              </c:strCache>
            </c:strRef>
          </c:tx>
          <c:dLbls>
            <c:dLbl>
              <c:idx val="4"/>
              <c:layout>
                <c:manualLayout>
                  <c:x val="0"/>
                  <c:y val="0.15116279069767441"/>
                </c:manualLayout>
              </c:layout>
              <c:dLblPos val="outEnd"/>
              <c:showVal val="1"/>
            </c:dLbl>
            <c:dLblPos val="outEnd"/>
            <c:showVal val="1"/>
          </c:dLbls>
          <c:cat>
            <c:strRef>
              <c:f>Sheet1!$B$1:$F$1</c:f>
              <c:strCache>
                <c:ptCount val="5"/>
                <c:pt idx="0">
                  <c:v>1st quintile </c:v>
                </c:pt>
                <c:pt idx="1">
                  <c:v>2nd quintile </c:v>
                </c:pt>
                <c:pt idx="2">
                  <c:v>3rd quintile </c:v>
                </c:pt>
                <c:pt idx="3">
                  <c:v>4th quintile </c:v>
                </c:pt>
                <c:pt idx="4">
                  <c:v>5th quintile </c:v>
                </c:pt>
              </c:strCache>
            </c:strRef>
          </c:cat>
          <c:val>
            <c:numRef>
              <c:f>Sheet1!$B$2:$F$2</c:f>
              <c:numCache>
                <c:formatCode>#,##0</c:formatCode>
                <c:ptCount val="5"/>
                <c:pt idx="0">
                  <c:v>3054</c:v>
                </c:pt>
                <c:pt idx="1">
                  <c:v>4638</c:v>
                </c:pt>
                <c:pt idx="2">
                  <c:v>5289</c:v>
                </c:pt>
                <c:pt idx="3">
                  <c:v>7349</c:v>
                </c:pt>
                <c:pt idx="4">
                  <c:v>16279</c:v>
                </c:pt>
              </c:numCache>
            </c:numRef>
          </c:val>
        </c:ser>
        <c:axId val="99430784"/>
        <c:axId val="99432320"/>
      </c:barChart>
      <c:lineChart>
        <c:grouping val="standard"/>
        <c:ser>
          <c:idx val="1"/>
          <c:order val="1"/>
          <c:tx>
            <c:strRef>
              <c:f>Sheet1!$A$3</c:f>
              <c:strCache>
                <c:ptCount val="1"/>
                <c:pt idx="0">
                  <c:v>Share of debt-holding households (%)</c:v>
                </c:pt>
              </c:strCache>
            </c:strRef>
          </c:tx>
          <c:dLbls>
            <c:dLblPos val="t"/>
            <c:showVal val="1"/>
          </c:dLbls>
          <c:cat>
            <c:strRef>
              <c:f>Sheet1!$B$1:$F$1</c:f>
              <c:strCache>
                <c:ptCount val="5"/>
                <c:pt idx="0">
                  <c:v>1st quintile </c:v>
                </c:pt>
                <c:pt idx="1">
                  <c:v>2nd quintile </c:v>
                </c:pt>
                <c:pt idx="2">
                  <c:v>3rd quintile </c:v>
                </c:pt>
                <c:pt idx="3">
                  <c:v>4th quintile </c:v>
                </c:pt>
                <c:pt idx="4">
                  <c:v>5th quintile </c:v>
                </c:pt>
              </c:strCache>
            </c:strRef>
          </c:cat>
          <c:val>
            <c:numRef>
              <c:f>Sheet1!$B$3:$F$3</c:f>
              <c:numCache>
                <c:formatCode>General</c:formatCode>
                <c:ptCount val="5"/>
                <c:pt idx="0">
                  <c:v>32.200000000000003</c:v>
                </c:pt>
                <c:pt idx="1">
                  <c:v>60.6</c:v>
                </c:pt>
                <c:pt idx="2">
                  <c:v>72.900000000000006</c:v>
                </c:pt>
                <c:pt idx="3">
                  <c:v>76.5</c:v>
                </c:pt>
                <c:pt idx="4">
                  <c:v>81</c:v>
                </c:pt>
              </c:numCache>
            </c:numRef>
          </c:val>
        </c:ser>
        <c:ser>
          <c:idx val="2"/>
          <c:order val="2"/>
          <c:tx>
            <c:strRef>
              <c:f>Sheet1!$A$4</c:f>
              <c:strCache>
                <c:ptCount val="1"/>
                <c:pt idx="0">
                  <c:v>Share of total debt (%)</c:v>
                </c:pt>
              </c:strCache>
            </c:strRef>
          </c:tx>
          <c:dLbls>
            <c:dLblPos val="t"/>
            <c:showVal val="1"/>
          </c:dLbls>
          <c:cat>
            <c:strRef>
              <c:f>Sheet1!$B$1:$F$1</c:f>
              <c:strCache>
                <c:ptCount val="5"/>
                <c:pt idx="0">
                  <c:v>1st quintile </c:v>
                </c:pt>
                <c:pt idx="1">
                  <c:v>2nd quintile </c:v>
                </c:pt>
                <c:pt idx="2">
                  <c:v>3rd quintile </c:v>
                </c:pt>
                <c:pt idx="3">
                  <c:v>4th quintile </c:v>
                </c:pt>
                <c:pt idx="4">
                  <c:v>5th quintile </c:v>
                </c:pt>
              </c:strCache>
            </c:strRef>
          </c:cat>
          <c:val>
            <c:numRef>
              <c:f>Sheet1!$B$4:$F$4</c:f>
              <c:numCache>
                <c:formatCode>General</c:formatCode>
                <c:ptCount val="5"/>
                <c:pt idx="0">
                  <c:v>3.7</c:v>
                </c:pt>
                <c:pt idx="1">
                  <c:v>10.6</c:v>
                </c:pt>
                <c:pt idx="2">
                  <c:v>14.6</c:v>
                </c:pt>
                <c:pt idx="3">
                  <c:v>21.2</c:v>
                </c:pt>
                <c:pt idx="4">
                  <c:v>49.8</c:v>
                </c:pt>
              </c:numCache>
            </c:numRef>
          </c:val>
        </c:ser>
        <c:marker val="1"/>
        <c:axId val="99448704"/>
        <c:axId val="99446784"/>
      </c:lineChart>
      <c:catAx>
        <c:axId val="99430784"/>
        <c:scaling>
          <c:orientation val="minMax"/>
        </c:scaling>
        <c:axPos val="b"/>
        <c:tickLblPos val="nextTo"/>
        <c:crossAx val="99432320"/>
        <c:crosses val="autoZero"/>
        <c:auto val="1"/>
        <c:lblAlgn val="ctr"/>
        <c:lblOffset val="100"/>
      </c:catAx>
      <c:valAx>
        <c:axId val="99432320"/>
        <c:scaling>
          <c:orientation val="minMax"/>
        </c:scaling>
        <c:axPos val="l"/>
        <c:majorGridlines/>
        <c:title>
          <c:tx>
            <c:rich>
              <a:bodyPr rot="0" vert="wordArtVert"/>
              <a:lstStyle/>
              <a:p>
                <a:pPr>
                  <a:defRPr/>
                </a:pPr>
                <a:r>
                  <a:rPr lang="en-US"/>
                  <a:t>10,000</a:t>
                </a:r>
                <a:r>
                  <a:rPr lang="en-US" baseline="0"/>
                  <a:t> won</a:t>
                </a:r>
                <a:endParaRPr lang="en-US"/>
              </a:p>
            </c:rich>
          </c:tx>
          <c:layout>
            <c:manualLayout>
              <c:xMode val="edge"/>
              <c:yMode val="edge"/>
              <c:x val="1.941747572815547E-2"/>
              <c:y val="0.11587536111761768"/>
            </c:manualLayout>
          </c:layout>
        </c:title>
        <c:numFmt formatCode="#,##0" sourceLinked="1"/>
        <c:tickLblPos val="nextTo"/>
        <c:crossAx val="99430784"/>
        <c:crosses val="autoZero"/>
        <c:crossBetween val="between"/>
      </c:valAx>
      <c:valAx>
        <c:axId val="99446784"/>
        <c:scaling>
          <c:orientation val="minMax"/>
        </c:scaling>
        <c:axPos val="r"/>
        <c:title>
          <c:tx>
            <c:rich>
              <a:bodyPr rot="0" vert="wordArtVert"/>
              <a:lstStyle/>
              <a:p>
                <a:pPr>
                  <a:defRPr/>
                </a:pPr>
                <a:r>
                  <a:rPr lang="en-US"/>
                  <a:t>%</a:t>
                </a:r>
              </a:p>
            </c:rich>
          </c:tx>
        </c:title>
        <c:numFmt formatCode="General" sourceLinked="1"/>
        <c:tickLblPos val="nextTo"/>
        <c:crossAx val="99448704"/>
        <c:crosses val="max"/>
        <c:crossBetween val="between"/>
      </c:valAx>
      <c:catAx>
        <c:axId val="99448704"/>
        <c:scaling>
          <c:orientation val="minMax"/>
        </c:scaling>
        <c:delete val="1"/>
        <c:axPos val="b"/>
        <c:tickLblPos val="none"/>
        <c:crossAx val="99446784"/>
        <c:crosses val="autoZero"/>
        <c:auto val="1"/>
        <c:lblAlgn val="ctr"/>
        <c:lblOffset val="100"/>
      </c:catAx>
      <c:spPr>
        <a:noFill/>
        <a:ln w="25400">
          <a:noFill/>
        </a:ln>
      </c:spPr>
    </c:plotArea>
    <c:legend>
      <c:legendPos val="b"/>
      <c:layout>
        <c:manualLayout>
          <c:xMode val="edge"/>
          <c:yMode val="edge"/>
          <c:x val="1.1069049061175075E-2"/>
          <c:y val="0.92656148536786465"/>
          <c:w val="0.95954688356263151"/>
          <c:h val="7.343851463213473E-2"/>
        </c:manualLayout>
      </c:layout>
    </c:legend>
    <c:plotVisOnly val="1"/>
    <c:dispBlanksAs val="gap"/>
  </c:chart>
  <c:spPr>
    <a:ln w="12700"/>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9DE1FA-68CB-4696-B151-747DADA4C5B6}" type="datetimeFigureOut">
              <a:rPr lang="en-US" smtClean="0"/>
              <a:pPr/>
              <a:t>6/18/2013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4AC2-9711-432F-864B-C9CE1402A1C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A84AC2-9711-432F-864B-C9CE1402A1C5}"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59" indent="0" algn="ctr">
              <a:buNone/>
              <a:defRPr>
                <a:solidFill>
                  <a:schemeClr val="tx1">
                    <a:tint val="75000"/>
                  </a:schemeClr>
                </a:solidFill>
              </a:defRPr>
            </a:lvl2pPr>
            <a:lvl3pPr marL="914318" indent="0" algn="ctr">
              <a:buNone/>
              <a:defRPr>
                <a:solidFill>
                  <a:schemeClr val="tx1">
                    <a:tint val="75000"/>
                  </a:schemeClr>
                </a:solidFill>
              </a:defRPr>
            </a:lvl3pPr>
            <a:lvl4pPr marL="1371477" indent="0" algn="ctr">
              <a:buNone/>
              <a:defRPr>
                <a:solidFill>
                  <a:schemeClr val="tx1">
                    <a:tint val="75000"/>
                  </a:schemeClr>
                </a:solidFill>
              </a:defRPr>
            </a:lvl4pPr>
            <a:lvl5pPr marL="1828637" indent="0" algn="ctr">
              <a:buNone/>
              <a:defRPr>
                <a:solidFill>
                  <a:schemeClr val="tx1">
                    <a:tint val="75000"/>
                  </a:schemeClr>
                </a:solidFill>
              </a:defRPr>
            </a:lvl5pPr>
            <a:lvl6pPr marL="2285797" indent="0" algn="ctr">
              <a:buNone/>
              <a:defRPr>
                <a:solidFill>
                  <a:schemeClr val="tx1">
                    <a:tint val="75000"/>
                  </a:schemeClr>
                </a:solidFill>
              </a:defRPr>
            </a:lvl6pPr>
            <a:lvl7pPr marL="2742956" indent="0" algn="ctr">
              <a:buNone/>
              <a:defRPr>
                <a:solidFill>
                  <a:schemeClr val="tx1">
                    <a:tint val="75000"/>
                  </a:schemeClr>
                </a:solidFill>
              </a:defRPr>
            </a:lvl7pPr>
            <a:lvl8pPr marL="3200115" indent="0" algn="ctr">
              <a:buNone/>
              <a:defRPr>
                <a:solidFill>
                  <a:schemeClr val="tx1">
                    <a:tint val="75000"/>
                  </a:schemeClr>
                </a:solidFill>
              </a:defRPr>
            </a:lvl8pPr>
            <a:lvl9pPr marL="365727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3D2E82-6C05-472D-B0FA-CEE3764C856C}" type="datetime1">
              <a:rPr lang="en-US" smtClean="0"/>
              <a:pPr/>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87498-B458-40F2-90BE-72F6F9A70B40}" type="datetime1">
              <a:rPr lang="en-US" smtClean="0"/>
              <a:pPr/>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02E95-5BD2-45D0-9AF8-0DA962F4319E}" type="datetime1">
              <a:rPr lang="en-US" smtClean="0"/>
              <a:pPr/>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7C947E-FFC2-4900-BA38-C2FB8317E2C7}" type="datetime1">
              <a:rPr lang="en-US" smtClean="0"/>
              <a:pPr/>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59" indent="0">
              <a:buNone/>
              <a:defRPr sz="1800">
                <a:solidFill>
                  <a:schemeClr val="tx1">
                    <a:tint val="75000"/>
                  </a:schemeClr>
                </a:solidFill>
              </a:defRPr>
            </a:lvl2pPr>
            <a:lvl3pPr marL="914318" indent="0">
              <a:buNone/>
              <a:defRPr sz="1600">
                <a:solidFill>
                  <a:schemeClr val="tx1">
                    <a:tint val="75000"/>
                  </a:schemeClr>
                </a:solidFill>
              </a:defRPr>
            </a:lvl3pPr>
            <a:lvl4pPr marL="1371477" indent="0">
              <a:buNone/>
              <a:defRPr sz="1400">
                <a:solidFill>
                  <a:schemeClr val="tx1">
                    <a:tint val="75000"/>
                  </a:schemeClr>
                </a:solidFill>
              </a:defRPr>
            </a:lvl4pPr>
            <a:lvl5pPr marL="1828637" indent="0">
              <a:buNone/>
              <a:defRPr sz="1400">
                <a:solidFill>
                  <a:schemeClr val="tx1">
                    <a:tint val="75000"/>
                  </a:schemeClr>
                </a:solidFill>
              </a:defRPr>
            </a:lvl5pPr>
            <a:lvl6pPr marL="2285797" indent="0">
              <a:buNone/>
              <a:defRPr sz="1400">
                <a:solidFill>
                  <a:schemeClr val="tx1">
                    <a:tint val="75000"/>
                  </a:schemeClr>
                </a:solidFill>
              </a:defRPr>
            </a:lvl6pPr>
            <a:lvl7pPr marL="2742956" indent="0">
              <a:buNone/>
              <a:defRPr sz="1400">
                <a:solidFill>
                  <a:schemeClr val="tx1">
                    <a:tint val="75000"/>
                  </a:schemeClr>
                </a:solidFill>
              </a:defRPr>
            </a:lvl7pPr>
            <a:lvl8pPr marL="3200115" indent="0">
              <a:buNone/>
              <a:defRPr sz="1400">
                <a:solidFill>
                  <a:schemeClr val="tx1">
                    <a:tint val="75000"/>
                  </a:schemeClr>
                </a:solidFill>
              </a:defRPr>
            </a:lvl8pPr>
            <a:lvl9pPr marL="365727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A2B11B-F3C7-4FC3-8EC9-50A3CB629E32}" type="datetime1">
              <a:rPr lang="en-US" smtClean="0"/>
              <a:pPr/>
              <a:t>6/18/2013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319C19-88C2-4EA5-B8E8-FD519B0B4B47}" type="datetime1">
              <a:rPr lang="en-US" smtClean="0"/>
              <a:pPr/>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400" b="1"/>
            </a:lvl1pPr>
            <a:lvl2pPr marL="457159" indent="0">
              <a:buNone/>
              <a:defRPr sz="2000" b="1"/>
            </a:lvl2pPr>
            <a:lvl3pPr marL="914318" indent="0">
              <a:buNone/>
              <a:defRPr sz="1800" b="1"/>
            </a:lvl3pPr>
            <a:lvl4pPr marL="1371477" indent="0">
              <a:buNone/>
              <a:defRPr sz="1600" b="1"/>
            </a:lvl4pPr>
            <a:lvl5pPr marL="1828637" indent="0">
              <a:buNone/>
              <a:defRPr sz="1600" b="1"/>
            </a:lvl5pPr>
            <a:lvl6pPr marL="2285797" indent="0">
              <a:buNone/>
              <a:defRPr sz="1600" b="1"/>
            </a:lvl6pPr>
            <a:lvl7pPr marL="2742956" indent="0">
              <a:buNone/>
              <a:defRPr sz="1600" b="1"/>
            </a:lvl7pPr>
            <a:lvl8pPr marL="3200115" indent="0">
              <a:buNone/>
              <a:defRPr sz="1600" b="1"/>
            </a:lvl8pPr>
            <a:lvl9pPr marL="365727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EA9519-9AE9-41EB-8638-4AA00DBDF3F4}" type="datetime1">
              <a:rPr lang="en-US" smtClean="0"/>
              <a:pPr/>
              <a:t>6/18/2013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D4E567-1408-40EB-8869-5BDDBE010258}" type="datetime1">
              <a:rPr lang="en-US" smtClean="0"/>
              <a:pPr/>
              <a:t>6/18/2013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2FA68-4429-43E9-AB26-93D9E6613C93}" type="datetime1">
              <a:rPr lang="en-US" smtClean="0"/>
              <a:pPr/>
              <a:t>6/18/2013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C16B51-3291-443A-B2CB-5CE9527648B6}" type="datetime1">
              <a:rPr lang="en-US" smtClean="0"/>
              <a:pPr/>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59" indent="0">
              <a:buNone/>
              <a:defRPr sz="2800"/>
            </a:lvl2pPr>
            <a:lvl3pPr marL="914318" indent="0">
              <a:buNone/>
              <a:defRPr sz="2400"/>
            </a:lvl3pPr>
            <a:lvl4pPr marL="1371477" indent="0">
              <a:buNone/>
              <a:defRPr sz="2000"/>
            </a:lvl4pPr>
            <a:lvl5pPr marL="1828637" indent="0">
              <a:buNone/>
              <a:defRPr sz="2000"/>
            </a:lvl5pPr>
            <a:lvl6pPr marL="2285797" indent="0">
              <a:buNone/>
              <a:defRPr sz="2000"/>
            </a:lvl6pPr>
            <a:lvl7pPr marL="2742956" indent="0">
              <a:buNone/>
              <a:defRPr sz="2000"/>
            </a:lvl7pPr>
            <a:lvl8pPr marL="3200115" indent="0">
              <a:buNone/>
              <a:defRPr sz="2000"/>
            </a:lvl8pPr>
            <a:lvl9pPr marL="3657274"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59" indent="0">
              <a:buNone/>
              <a:defRPr sz="1200"/>
            </a:lvl2pPr>
            <a:lvl3pPr marL="914318" indent="0">
              <a:buNone/>
              <a:defRPr sz="1000"/>
            </a:lvl3pPr>
            <a:lvl4pPr marL="1371477" indent="0">
              <a:buNone/>
              <a:defRPr sz="900"/>
            </a:lvl4pPr>
            <a:lvl5pPr marL="1828637" indent="0">
              <a:buNone/>
              <a:defRPr sz="900"/>
            </a:lvl5pPr>
            <a:lvl6pPr marL="2285797" indent="0">
              <a:buNone/>
              <a:defRPr sz="900"/>
            </a:lvl6pPr>
            <a:lvl7pPr marL="2742956" indent="0">
              <a:buNone/>
              <a:defRPr sz="900"/>
            </a:lvl7pPr>
            <a:lvl8pPr marL="3200115" indent="0">
              <a:buNone/>
              <a:defRPr sz="900"/>
            </a:lvl8pPr>
            <a:lvl9pPr marL="365727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357EF-A3AD-4A6E-842B-6388ADD87F53}" type="datetime1">
              <a:rPr lang="en-US" smtClean="0"/>
              <a:pPr/>
              <a:t>6/18/2013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47141-5781-4647-84B9-F92BBFE78F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2" tIns="45716" rIns="91432" bIns="45716"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32" tIns="45716" rIns="91432" bIns="45716"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32" tIns="45716" rIns="91432" bIns="45716" rtlCol="0" anchor="ctr"/>
          <a:lstStyle>
            <a:lvl1pPr algn="l">
              <a:defRPr sz="1200">
                <a:solidFill>
                  <a:schemeClr val="tx1">
                    <a:tint val="75000"/>
                  </a:schemeClr>
                </a:solidFill>
              </a:defRPr>
            </a:lvl1pPr>
          </a:lstStyle>
          <a:p>
            <a:fld id="{1694456B-4E25-49F0-B542-7882142EF55A}" type="datetime1">
              <a:rPr lang="en-US" smtClean="0"/>
              <a:pPr/>
              <a:t>6/18/2013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32" tIns="45716" rIns="91432" bIns="45716"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32" tIns="45716" rIns="91432" bIns="45716" rtlCol="0" anchor="ctr"/>
          <a:lstStyle>
            <a:lvl1pPr algn="r">
              <a:defRPr sz="1200">
                <a:solidFill>
                  <a:schemeClr val="tx1">
                    <a:tint val="75000"/>
                  </a:schemeClr>
                </a:solidFill>
              </a:defRPr>
            </a:lvl1pPr>
          </a:lstStyle>
          <a:p>
            <a:fld id="{FBB47141-5781-4647-84B9-F92BBFE78F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318" rtl="0" eaLnBrk="1" latinLnBrk="0" hangingPunct="1">
        <a:spcBef>
          <a:spcPct val="0"/>
        </a:spcBef>
        <a:buNone/>
        <a:defRPr sz="4400" kern="1200">
          <a:solidFill>
            <a:schemeClr val="tx1"/>
          </a:solidFill>
          <a:latin typeface="+mj-lt"/>
          <a:ea typeface="+mj-ea"/>
          <a:cs typeface="+mj-cs"/>
        </a:defRPr>
      </a:lvl1pPr>
    </p:titleStyle>
    <p:bodyStyle>
      <a:lvl1pPr marL="342870" indent="-342870" algn="l" defTabSz="914318"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83" indent="-285724" algn="l" defTabSz="914318"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98" indent="-228580" algn="l" defTabSz="914318"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57"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17"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kr/url?sa=i&amp;rct=j&amp;q=&amp;source=images&amp;cd=&amp;cad=rja&amp;docid=QpRb5nP2IcZKQM&amp;tbnid=dOsDcvSzmWwbRM:&amp;ved=0CAUQjRw&amp;url=http://www.edaily.co.kr/news/newsRead.edy?SCD=JA21&amp;DCD=A00102&amp;newsid=01571126602748240&amp;ei=gzi-Ud37Ju3O0QGLw4GQDA&amp;bvm=bv.47883778,d.dmg&amp;psig=AFQjCNHlaVZX9KKtpFiZUflwD5Rvr5Y5aQ&amp;ust=1371507177650196"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atabank.worldbank.org/data/download/GDP.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2000251"/>
          </a:xfrm>
        </p:spPr>
        <p:txBody>
          <a:bodyPr/>
          <a:lstStyle/>
          <a:p>
            <a:r>
              <a:rPr lang="en-US" dirty="0" smtClean="0"/>
              <a:t>Household Debt in Korea</a:t>
            </a:r>
            <a:endParaRPr lang="en-US" dirty="0"/>
          </a:p>
        </p:txBody>
      </p:sp>
      <p:sp>
        <p:nvSpPr>
          <p:cNvPr id="3" name="Subtitle 2"/>
          <p:cNvSpPr>
            <a:spLocks noGrp="1"/>
          </p:cNvSpPr>
          <p:nvPr>
            <p:ph type="subTitle" idx="1"/>
          </p:nvPr>
        </p:nvSpPr>
        <p:spPr/>
        <p:txBody>
          <a:bodyPr/>
          <a:lstStyle/>
          <a:p>
            <a:r>
              <a:rPr lang="en-US" dirty="0" smtClean="0">
                <a:solidFill>
                  <a:schemeClr val="tx1"/>
                </a:solidFill>
              </a:rPr>
              <a:t>Jongsung Kim</a:t>
            </a:r>
          </a:p>
          <a:p>
            <a:r>
              <a:rPr lang="en-US" dirty="0" smtClean="0">
                <a:solidFill>
                  <a:schemeClr val="tx1"/>
                </a:solidFill>
              </a:rPr>
              <a:t>Bryant University </a:t>
            </a:r>
          </a:p>
          <a:p>
            <a:r>
              <a:rPr lang="en-US" dirty="0" smtClean="0">
                <a:solidFill>
                  <a:schemeClr val="tx1"/>
                </a:solidFill>
              </a:rPr>
              <a:t>Smithfield, Rhode Island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57600"/>
            <a:ext cx="8382000" cy="2971800"/>
          </a:xfrm>
        </p:spPr>
        <p:txBody>
          <a:bodyPr>
            <a:normAutofit/>
          </a:bodyPr>
          <a:lstStyle/>
          <a:p>
            <a:r>
              <a:rPr lang="en-US" sz="2400" dirty="0"/>
              <a:t>Although the growth rate of the </a:t>
            </a:r>
            <a:r>
              <a:rPr lang="en-US" sz="2400" dirty="0" smtClean="0"/>
              <a:t>debt declined </a:t>
            </a:r>
            <a:r>
              <a:rPr lang="en-US" sz="2400" dirty="0"/>
              <a:t>from 11.8% in 2006 to 5.2% in </a:t>
            </a:r>
            <a:r>
              <a:rPr lang="en-US" sz="2400" dirty="0" smtClean="0"/>
              <a:t>2012, </a:t>
            </a:r>
            <a:r>
              <a:rPr lang="en-US" sz="2400" u="sng" dirty="0"/>
              <a:t>the amount of </a:t>
            </a:r>
            <a:r>
              <a:rPr lang="en-US" sz="2400" u="sng" dirty="0" smtClean="0"/>
              <a:t>debt </a:t>
            </a:r>
            <a:r>
              <a:rPr lang="en-US" sz="2400" u="sng" dirty="0"/>
              <a:t>has increased 58.7</a:t>
            </a:r>
            <a:r>
              <a:rPr lang="en-US" sz="2400" u="sng" dirty="0" smtClean="0"/>
              <a:t>%.</a:t>
            </a:r>
          </a:p>
          <a:p>
            <a:endParaRPr lang="en-US" sz="2400" dirty="0" smtClean="0"/>
          </a:p>
          <a:p>
            <a:r>
              <a:rPr lang="en-US" sz="2400" dirty="0" smtClean="0"/>
              <a:t>2000 to 2012 average, 12.1%</a:t>
            </a:r>
          </a:p>
          <a:p>
            <a:r>
              <a:rPr lang="en-US" sz="2400" dirty="0" smtClean="0"/>
              <a:t>2003 to 2012 average , 7.6% (NGDP growth rate, 7.5%)</a:t>
            </a:r>
          </a:p>
          <a:p>
            <a:r>
              <a:rPr lang="en-US" sz="2400" dirty="0" smtClean="0"/>
              <a:t>1997 to 2012 average, 11.3% </a:t>
            </a:r>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10</a:t>
            </a:fld>
            <a:endParaRPr lang="en-US" dirty="0"/>
          </a:p>
        </p:txBody>
      </p:sp>
      <p:graphicFrame>
        <p:nvGraphicFramePr>
          <p:cNvPr id="6" name="Content Placeholder 3"/>
          <p:cNvGraphicFramePr>
            <a:graphicFrameLocks/>
          </p:cNvGraphicFramePr>
          <p:nvPr/>
        </p:nvGraphicFramePr>
        <p:xfrm>
          <a:off x="1371600" y="228600"/>
          <a:ext cx="6400800" cy="3200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dirty="0" smtClean="0"/>
              <a:t>F2 Share of household debt to Disposable Income</a:t>
            </a:r>
            <a:endParaRPr lang="en-US" sz="32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FBB47141-5781-4647-84B9-F92BBFE78FE8}"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Household debt in Korea in 2012</a:t>
            </a:r>
            <a:endParaRPr lang="en-US" sz="3600"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a:lnSpc>
                <a:spcPct val="120000"/>
              </a:lnSpc>
            </a:pPr>
            <a:r>
              <a:rPr lang="en-US" sz="2400" dirty="0" smtClean="0"/>
              <a:t>963.8 trillion won (853.7 billion USD at $1=1129 won)</a:t>
            </a:r>
          </a:p>
          <a:p>
            <a:pPr lvl="1">
              <a:lnSpc>
                <a:spcPct val="120000"/>
              </a:lnSpc>
            </a:pPr>
            <a:r>
              <a:rPr lang="en-US" sz="2000" dirty="0"/>
              <a:t>household loan of 905.9 trillion </a:t>
            </a:r>
            <a:r>
              <a:rPr lang="en-US" sz="2000" dirty="0" smtClean="0"/>
              <a:t>won (5.2% increase)</a:t>
            </a:r>
          </a:p>
          <a:p>
            <a:pPr lvl="1">
              <a:lnSpc>
                <a:spcPct val="120000"/>
              </a:lnSpc>
            </a:pPr>
            <a:r>
              <a:rPr lang="en-US" sz="2000" dirty="0"/>
              <a:t> purchase on credit of 57.9 trillion </a:t>
            </a:r>
            <a:r>
              <a:rPr lang="en-US" sz="2000" dirty="0" smtClean="0"/>
              <a:t>won (3.1</a:t>
            </a:r>
            <a:r>
              <a:rPr lang="en-US" sz="2000" dirty="0"/>
              <a:t>% </a:t>
            </a:r>
            <a:r>
              <a:rPr lang="en-US" sz="2000" dirty="0" smtClean="0"/>
              <a:t>increase)</a:t>
            </a:r>
          </a:p>
          <a:p>
            <a:pPr lvl="1">
              <a:lnSpc>
                <a:spcPct val="120000"/>
              </a:lnSpc>
            </a:pPr>
            <a:endParaRPr lang="en-US" sz="2000" dirty="0"/>
          </a:p>
          <a:p>
            <a:pPr>
              <a:lnSpc>
                <a:spcPct val="120000"/>
              </a:lnSpc>
            </a:pPr>
            <a:r>
              <a:rPr lang="en-US" sz="2400" dirty="0" smtClean="0"/>
              <a:t>The ratio of household debt to household Disposable Income (DI) reached 136%, the highest since 2003. </a:t>
            </a:r>
          </a:p>
          <a:p>
            <a:pPr>
              <a:lnSpc>
                <a:spcPct val="120000"/>
              </a:lnSpc>
            </a:pPr>
            <a:endParaRPr lang="en-US" sz="2400" dirty="0"/>
          </a:p>
          <a:p>
            <a:pPr>
              <a:lnSpc>
                <a:spcPct val="120000"/>
              </a:lnSpc>
            </a:pPr>
            <a:r>
              <a:rPr lang="en-US" sz="2400" dirty="0" smtClean="0"/>
              <a:t>Household debt per capita reached 74% of GDP per capita. </a:t>
            </a:r>
          </a:p>
          <a:p>
            <a:pPr>
              <a:lnSpc>
                <a:spcPct val="120000"/>
              </a:lnSpc>
            </a:pPr>
            <a:endParaRPr lang="en-US" sz="2400" dirty="0" smtClean="0"/>
          </a:p>
          <a:p>
            <a:pPr>
              <a:lnSpc>
                <a:spcPct val="120000"/>
              </a:lnSpc>
            </a:pPr>
            <a:r>
              <a:rPr lang="en-US" sz="2400" dirty="0" smtClean="0"/>
              <a:t>According to OECD statistics, which also include the financial debt of non-profit organizations, the ratio of Korea’s household debt to DI to 150.8 percent in 2010 from 116 percent in 2004 and 139 percent in 2007. (11%)</a:t>
            </a:r>
          </a:p>
          <a:p>
            <a:endParaRPr lang="en-US" sz="2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70000" lnSpcReduction="20000"/>
          </a:bodyPr>
          <a:lstStyle/>
          <a:p>
            <a:pPr>
              <a:lnSpc>
                <a:spcPct val="120000"/>
              </a:lnSpc>
            </a:pPr>
            <a:endParaRPr lang="en-US" dirty="0" smtClean="0"/>
          </a:p>
          <a:p>
            <a:pPr>
              <a:lnSpc>
                <a:spcPct val="120000"/>
              </a:lnSpc>
            </a:pPr>
            <a:r>
              <a:rPr lang="en-US" dirty="0" smtClean="0"/>
              <a:t>In 2010, the average debt-disposable income ratio of 25 OECD countries for which data was available was 128.8 percent.</a:t>
            </a:r>
          </a:p>
          <a:p>
            <a:pPr>
              <a:lnSpc>
                <a:spcPct val="120000"/>
              </a:lnSpc>
            </a:pPr>
            <a:endParaRPr lang="en-US" dirty="0" smtClean="0"/>
          </a:p>
          <a:p>
            <a:pPr>
              <a:lnSpc>
                <a:spcPct val="120000"/>
              </a:lnSpc>
            </a:pPr>
            <a:r>
              <a:rPr lang="en-US" dirty="0" smtClean="0"/>
              <a:t>In comparison, the average debt-disposable income ratio in the U.S. was 122.5 percent in 2010, the lowest since 2003 and a 13.9 percentage point decline from its peak (136.4) in 2007</a:t>
            </a:r>
          </a:p>
          <a:p>
            <a:pPr>
              <a:lnSpc>
                <a:spcPct val="120000"/>
              </a:lnSpc>
            </a:pPr>
            <a:endParaRPr lang="en-US" dirty="0" smtClean="0"/>
          </a:p>
          <a:p>
            <a:pPr>
              <a:lnSpc>
                <a:spcPct val="120000"/>
              </a:lnSpc>
            </a:pPr>
            <a:r>
              <a:rPr lang="en-US" dirty="0" smtClean="0"/>
              <a:t>The ratio of household debt to GDP reached 81 percent in 2010, higher than the OECD countries’ average of 73 percent.</a:t>
            </a:r>
          </a:p>
          <a:p>
            <a:pPr>
              <a:lnSpc>
                <a:spcPct val="120000"/>
              </a:lnSpc>
            </a:pPr>
            <a:endParaRPr lang="en-US" dirty="0" smtClean="0"/>
          </a:p>
          <a:p>
            <a:pPr>
              <a:lnSpc>
                <a:spcPct val="120000"/>
              </a:lnSpc>
            </a:pPr>
            <a:r>
              <a:rPr lang="en-US" dirty="0" smtClean="0"/>
              <a:t>On April 22, 2013, BOK Governor Kim </a:t>
            </a:r>
            <a:r>
              <a:rPr lang="en-US" dirty="0" err="1" smtClean="0"/>
              <a:t>Choong-soo</a:t>
            </a:r>
            <a:r>
              <a:rPr lang="en-US" dirty="0" smtClean="0"/>
              <a:t> remarked that “The nation’s household debt reached a limit” in his report to the Korean National Assembly.</a:t>
            </a:r>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fontScale="90000"/>
          </a:bodyPr>
          <a:lstStyle/>
          <a:p>
            <a:r>
              <a:rPr lang="en-US" sz="3100" dirty="0" smtClean="0"/>
              <a:t>F3 </a:t>
            </a:r>
            <a:r>
              <a:rPr lang="en-US" sz="3100" dirty="0"/>
              <a:t>Growth rates of CPI, personal </a:t>
            </a:r>
            <a:r>
              <a:rPr lang="en-US" sz="3100" dirty="0" smtClean="0"/>
              <a:t>DI and </a:t>
            </a:r>
            <a:r>
              <a:rPr lang="en-US" sz="3100" dirty="0"/>
              <a:t>household debt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14</a:t>
            </a:fld>
            <a:endParaRPr lang="en-US"/>
          </a:p>
        </p:txBody>
      </p:sp>
      <p:graphicFrame>
        <p:nvGraphicFramePr>
          <p:cNvPr id="5" name="Content Placeholder 4"/>
          <p:cNvGraphicFramePr>
            <a:graphicFrameLocks noGrp="1"/>
          </p:cNvGraphicFramePr>
          <p:nvPr>
            <p:ph idx="1"/>
          </p:nvPr>
        </p:nvGraphicFramePr>
        <p:xfrm>
          <a:off x="533400" y="990600"/>
          <a:ext cx="80010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a:xfrm>
            <a:off x="457200" y="5105400"/>
            <a:ext cx="8229600" cy="1600200"/>
          </a:xfrm>
          <a:prstGeom prst="rect">
            <a:avLst/>
          </a:prstGeom>
        </p:spPr>
        <p:txBody>
          <a:bodyPr vert="horz" lIns="91432" tIns="45716" rIns="91432" bIns="45716" rtlCol="0">
            <a:normAutofit/>
          </a:bodyPr>
          <a:lstStyle/>
          <a:p>
            <a:pPr marL="342870" marR="0" lvl="0" indent="-342870" algn="l" defTabSz="914318"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While the growth rate of personal DI has been greater than that of CPI since 2000, the growth rate of household debt has exceeded that of personal DI since 2005, presenting evidence of households’ economic hardship. </a:t>
            </a:r>
          </a:p>
          <a:p>
            <a:pPr marL="342870" marR="0" lvl="0" indent="-342870" algn="l" defTabSz="914318"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rmAutofit fontScale="90000"/>
          </a:bodyPr>
          <a:lstStyle/>
          <a:p>
            <a:r>
              <a:rPr lang="en-US" sz="3100" dirty="0" smtClean="0"/>
              <a:t>F4 Share of debt-holding households, average debt and share of total debt by income quintiles in 2012</a:t>
            </a:r>
            <a:r>
              <a:rPr lang="en-US" sz="3200" dirty="0" smtClean="0"/>
              <a:t/>
            </a:r>
            <a:br>
              <a:rPr lang="en-US" sz="3200" dirty="0" smtClean="0"/>
            </a:br>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15</a:t>
            </a:fld>
            <a:endParaRPr lang="en-US"/>
          </a:p>
        </p:txBody>
      </p:sp>
      <p:graphicFrame>
        <p:nvGraphicFramePr>
          <p:cNvPr id="5" name="Content Placeholder 4"/>
          <p:cNvGraphicFramePr>
            <a:graphicFrameLocks noGrp="1"/>
          </p:cNvGraphicFramePr>
          <p:nvPr>
            <p:ph idx="1"/>
          </p:nvPr>
        </p:nvGraphicFramePr>
        <p:xfrm>
          <a:off x="457200" y="1447800"/>
          <a:ext cx="8305800" cy="46783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Transmission Mechanism </a:t>
            </a:r>
            <a:endParaRPr lang="en-US" sz="36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16</a:t>
            </a:fld>
            <a:endParaRPr lang="en-US" dirty="0"/>
          </a:p>
        </p:txBody>
      </p:sp>
      <p:sp>
        <p:nvSpPr>
          <p:cNvPr id="8" name="TextBox 7"/>
          <p:cNvSpPr txBox="1"/>
          <p:nvPr/>
        </p:nvSpPr>
        <p:spPr>
          <a:xfrm>
            <a:off x="533400" y="1447800"/>
            <a:ext cx="2971800" cy="369332"/>
          </a:xfrm>
          <a:prstGeom prst="rect">
            <a:avLst/>
          </a:prstGeom>
          <a:noFill/>
          <a:ln w="28575">
            <a:solidFill>
              <a:srgbClr val="0070C0"/>
            </a:solidFill>
          </a:ln>
        </p:spPr>
        <p:txBody>
          <a:bodyPr wrap="square" rtlCol="0">
            <a:spAutoFit/>
          </a:bodyPr>
          <a:lstStyle/>
          <a:p>
            <a:pPr algn="ctr"/>
            <a:r>
              <a:rPr lang="en-US" b="1" dirty="0" smtClean="0"/>
              <a:t>Excessive Household Debt</a:t>
            </a:r>
            <a:endParaRPr lang="en-US" b="1" dirty="0"/>
          </a:p>
        </p:txBody>
      </p:sp>
      <p:sp>
        <p:nvSpPr>
          <p:cNvPr id="9" name="TextBox 8"/>
          <p:cNvSpPr txBox="1"/>
          <p:nvPr/>
        </p:nvSpPr>
        <p:spPr>
          <a:xfrm>
            <a:off x="4800600" y="1371600"/>
            <a:ext cx="4038600" cy="369332"/>
          </a:xfrm>
          <a:prstGeom prst="rect">
            <a:avLst/>
          </a:prstGeom>
          <a:noFill/>
          <a:ln w="28575">
            <a:solidFill>
              <a:srgbClr val="0070C0"/>
            </a:solidFill>
          </a:ln>
        </p:spPr>
        <p:txBody>
          <a:bodyPr wrap="square" rtlCol="0">
            <a:spAutoFit/>
          </a:bodyPr>
          <a:lstStyle/>
          <a:p>
            <a:pPr algn="ctr"/>
            <a:r>
              <a:rPr lang="en-US" dirty="0" smtClean="0"/>
              <a:t>International Economic Shocks </a:t>
            </a:r>
            <a:endParaRPr lang="en-US" dirty="0"/>
          </a:p>
        </p:txBody>
      </p:sp>
      <p:sp>
        <p:nvSpPr>
          <p:cNvPr id="10" name="TextBox 9"/>
          <p:cNvSpPr txBox="1"/>
          <p:nvPr/>
        </p:nvSpPr>
        <p:spPr>
          <a:xfrm>
            <a:off x="3833336" y="1447800"/>
            <a:ext cx="738664" cy="990600"/>
          </a:xfrm>
          <a:prstGeom prst="rect">
            <a:avLst/>
          </a:prstGeom>
          <a:noFill/>
        </p:spPr>
        <p:txBody>
          <a:bodyPr vert="eaVert" wrap="square" rtlCol="0">
            <a:spAutoFit/>
          </a:bodyPr>
          <a:lstStyle/>
          <a:p>
            <a:r>
              <a:rPr lang="en-US" sz="3600" dirty="0" smtClean="0"/>
              <a:t>+</a:t>
            </a:r>
            <a:endParaRPr lang="en-US" sz="3600" dirty="0"/>
          </a:p>
        </p:txBody>
      </p:sp>
      <p:sp>
        <p:nvSpPr>
          <p:cNvPr id="11" name="TextBox 10"/>
          <p:cNvSpPr txBox="1"/>
          <p:nvPr/>
        </p:nvSpPr>
        <p:spPr>
          <a:xfrm>
            <a:off x="533400" y="2438400"/>
            <a:ext cx="2133600" cy="646331"/>
          </a:xfrm>
          <a:prstGeom prst="rect">
            <a:avLst/>
          </a:prstGeom>
          <a:noFill/>
          <a:ln w="28575">
            <a:solidFill>
              <a:srgbClr val="0070C0"/>
            </a:solidFill>
          </a:ln>
        </p:spPr>
        <p:txBody>
          <a:bodyPr wrap="square" rtlCol="0">
            <a:spAutoFit/>
          </a:bodyPr>
          <a:lstStyle/>
          <a:p>
            <a:pPr algn="ctr"/>
            <a:r>
              <a:rPr lang="en-US" dirty="0" smtClean="0"/>
              <a:t>Unemployment, Income Decline </a:t>
            </a:r>
            <a:endParaRPr lang="en-US" dirty="0"/>
          </a:p>
        </p:txBody>
      </p:sp>
      <p:sp>
        <p:nvSpPr>
          <p:cNvPr id="12" name="TextBox 11"/>
          <p:cNvSpPr txBox="1"/>
          <p:nvPr/>
        </p:nvSpPr>
        <p:spPr>
          <a:xfrm>
            <a:off x="3657600" y="2438400"/>
            <a:ext cx="1676400" cy="646331"/>
          </a:xfrm>
          <a:prstGeom prst="rect">
            <a:avLst/>
          </a:prstGeom>
          <a:noFill/>
          <a:ln w="28575">
            <a:solidFill>
              <a:srgbClr val="0070C0"/>
            </a:solidFill>
          </a:ln>
        </p:spPr>
        <p:txBody>
          <a:bodyPr wrap="square" rtlCol="0">
            <a:spAutoFit/>
          </a:bodyPr>
          <a:lstStyle/>
          <a:p>
            <a:pPr algn="ctr"/>
            <a:r>
              <a:rPr lang="en-US" dirty="0" smtClean="0"/>
              <a:t>Interest Rate Rise </a:t>
            </a:r>
            <a:endParaRPr lang="en-US" dirty="0"/>
          </a:p>
        </p:txBody>
      </p:sp>
      <p:sp>
        <p:nvSpPr>
          <p:cNvPr id="13" name="TextBox 12"/>
          <p:cNvSpPr txBox="1"/>
          <p:nvPr/>
        </p:nvSpPr>
        <p:spPr>
          <a:xfrm>
            <a:off x="6629400" y="2438400"/>
            <a:ext cx="1828800" cy="646331"/>
          </a:xfrm>
          <a:prstGeom prst="rect">
            <a:avLst/>
          </a:prstGeom>
          <a:noFill/>
          <a:ln w="28575">
            <a:solidFill>
              <a:srgbClr val="0070C0"/>
            </a:solidFill>
          </a:ln>
        </p:spPr>
        <p:txBody>
          <a:bodyPr wrap="square" rtlCol="0">
            <a:spAutoFit/>
          </a:bodyPr>
          <a:lstStyle/>
          <a:p>
            <a:pPr algn="ctr"/>
            <a:r>
              <a:rPr lang="en-US" dirty="0" smtClean="0"/>
              <a:t>Asset Price Decline </a:t>
            </a:r>
            <a:endParaRPr lang="en-US" dirty="0"/>
          </a:p>
        </p:txBody>
      </p:sp>
      <p:sp>
        <p:nvSpPr>
          <p:cNvPr id="15" name="TextBox 14"/>
          <p:cNvSpPr txBox="1"/>
          <p:nvPr/>
        </p:nvSpPr>
        <p:spPr>
          <a:xfrm>
            <a:off x="2438400" y="3505200"/>
            <a:ext cx="4038600" cy="369332"/>
          </a:xfrm>
          <a:prstGeom prst="rect">
            <a:avLst/>
          </a:prstGeom>
          <a:noFill/>
          <a:ln w="28575">
            <a:solidFill>
              <a:srgbClr val="0070C0"/>
            </a:solidFill>
          </a:ln>
        </p:spPr>
        <p:txBody>
          <a:bodyPr wrap="square" rtlCol="0">
            <a:spAutoFit/>
          </a:bodyPr>
          <a:lstStyle/>
          <a:p>
            <a:pPr algn="ctr"/>
            <a:r>
              <a:rPr lang="en-US" b="1" dirty="0" smtClean="0">
                <a:solidFill>
                  <a:srgbClr val="0070C0"/>
                </a:solidFill>
              </a:rPr>
              <a:t>Rise in the Household Debt Burden </a:t>
            </a:r>
            <a:endParaRPr lang="en-US" b="1" dirty="0">
              <a:solidFill>
                <a:srgbClr val="0070C0"/>
              </a:solidFill>
            </a:endParaRPr>
          </a:p>
        </p:txBody>
      </p:sp>
      <p:sp>
        <p:nvSpPr>
          <p:cNvPr id="16" name="TextBox 15"/>
          <p:cNvSpPr txBox="1"/>
          <p:nvPr/>
        </p:nvSpPr>
        <p:spPr>
          <a:xfrm>
            <a:off x="6400800" y="5257800"/>
            <a:ext cx="2133600" cy="646331"/>
          </a:xfrm>
          <a:prstGeom prst="rect">
            <a:avLst/>
          </a:prstGeom>
          <a:noFill/>
          <a:ln w="28575">
            <a:solidFill>
              <a:srgbClr val="0070C0"/>
            </a:solidFill>
          </a:ln>
        </p:spPr>
        <p:txBody>
          <a:bodyPr wrap="square" rtlCol="0">
            <a:spAutoFit/>
          </a:bodyPr>
          <a:lstStyle/>
          <a:p>
            <a:pPr algn="ctr"/>
            <a:r>
              <a:rPr lang="en-US" dirty="0" smtClean="0"/>
              <a:t>Bankruptcy of financial companies </a:t>
            </a:r>
            <a:endParaRPr lang="en-US" dirty="0"/>
          </a:p>
        </p:txBody>
      </p:sp>
      <p:sp>
        <p:nvSpPr>
          <p:cNvPr id="17" name="TextBox 16"/>
          <p:cNvSpPr txBox="1"/>
          <p:nvPr/>
        </p:nvSpPr>
        <p:spPr>
          <a:xfrm>
            <a:off x="533400" y="5257800"/>
            <a:ext cx="1828800" cy="646331"/>
          </a:xfrm>
          <a:prstGeom prst="rect">
            <a:avLst/>
          </a:prstGeom>
          <a:noFill/>
          <a:ln w="28575">
            <a:solidFill>
              <a:srgbClr val="0070C0"/>
            </a:solidFill>
          </a:ln>
        </p:spPr>
        <p:txBody>
          <a:bodyPr wrap="square" rtlCol="0">
            <a:spAutoFit/>
          </a:bodyPr>
          <a:lstStyle/>
          <a:p>
            <a:pPr algn="ctr"/>
            <a:r>
              <a:rPr lang="en-US" dirty="0" smtClean="0"/>
              <a:t>Negative impact of Investment</a:t>
            </a:r>
            <a:endParaRPr lang="en-US" dirty="0"/>
          </a:p>
        </p:txBody>
      </p:sp>
      <p:sp>
        <p:nvSpPr>
          <p:cNvPr id="18" name="TextBox 17"/>
          <p:cNvSpPr txBox="1"/>
          <p:nvPr/>
        </p:nvSpPr>
        <p:spPr>
          <a:xfrm>
            <a:off x="6400800" y="4343400"/>
            <a:ext cx="2133600" cy="646331"/>
          </a:xfrm>
          <a:prstGeom prst="rect">
            <a:avLst/>
          </a:prstGeom>
          <a:noFill/>
          <a:ln w="28575">
            <a:solidFill>
              <a:srgbClr val="0070C0"/>
            </a:solidFill>
          </a:ln>
        </p:spPr>
        <p:txBody>
          <a:bodyPr wrap="square" rtlCol="0">
            <a:spAutoFit/>
          </a:bodyPr>
          <a:lstStyle/>
          <a:p>
            <a:pPr algn="ctr"/>
            <a:r>
              <a:rPr lang="en-US" dirty="0" smtClean="0"/>
              <a:t>Worsening financial companies </a:t>
            </a:r>
            <a:endParaRPr lang="en-US" dirty="0"/>
          </a:p>
        </p:txBody>
      </p:sp>
      <p:sp>
        <p:nvSpPr>
          <p:cNvPr id="19" name="TextBox 18"/>
          <p:cNvSpPr txBox="1"/>
          <p:nvPr/>
        </p:nvSpPr>
        <p:spPr>
          <a:xfrm>
            <a:off x="533400" y="4267200"/>
            <a:ext cx="1828800" cy="646331"/>
          </a:xfrm>
          <a:prstGeom prst="rect">
            <a:avLst/>
          </a:prstGeom>
          <a:noFill/>
          <a:ln w="28575">
            <a:solidFill>
              <a:srgbClr val="0070C0"/>
            </a:solidFill>
          </a:ln>
        </p:spPr>
        <p:txBody>
          <a:bodyPr wrap="square" rtlCol="0">
            <a:spAutoFit/>
          </a:bodyPr>
          <a:lstStyle/>
          <a:p>
            <a:pPr algn="ctr"/>
            <a:r>
              <a:rPr lang="en-US" dirty="0" smtClean="0"/>
              <a:t>Negative Impact on Consumption </a:t>
            </a:r>
            <a:endParaRPr lang="en-US" dirty="0"/>
          </a:p>
        </p:txBody>
      </p:sp>
      <p:sp>
        <p:nvSpPr>
          <p:cNvPr id="20" name="TextBox 19"/>
          <p:cNvSpPr txBox="1"/>
          <p:nvPr/>
        </p:nvSpPr>
        <p:spPr>
          <a:xfrm>
            <a:off x="2667000" y="6019800"/>
            <a:ext cx="3581400" cy="646331"/>
          </a:xfrm>
          <a:prstGeom prst="rect">
            <a:avLst/>
          </a:prstGeom>
          <a:noFill/>
          <a:ln w="28575">
            <a:solidFill>
              <a:srgbClr val="0070C0"/>
            </a:solidFill>
          </a:ln>
        </p:spPr>
        <p:txBody>
          <a:bodyPr wrap="square" rtlCol="0">
            <a:spAutoFit/>
          </a:bodyPr>
          <a:lstStyle/>
          <a:p>
            <a:pPr algn="ctr"/>
            <a:r>
              <a:rPr lang="en-US" dirty="0" smtClean="0"/>
              <a:t>Acceleration in the Economic growth slowdown</a:t>
            </a:r>
            <a:endParaRPr lang="en-US" dirty="0"/>
          </a:p>
        </p:txBody>
      </p:sp>
      <p:sp>
        <p:nvSpPr>
          <p:cNvPr id="21" name="Content Placeholder 2"/>
          <p:cNvSpPr>
            <a:spLocks noGrp="1"/>
          </p:cNvSpPr>
          <p:nvPr>
            <p:ph idx="1"/>
          </p:nvPr>
        </p:nvSpPr>
        <p:spPr>
          <a:xfrm>
            <a:off x="0" y="6553200"/>
            <a:ext cx="3429000" cy="304800"/>
          </a:xfrm>
        </p:spPr>
        <p:txBody>
          <a:bodyPr>
            <a:noAutofit/>
          </a:bodyPr>
          <a:lstStyle/>
          <a:p>
            <a:pPr>
              <a:buNone/>
            </a:pPr>
            <a:r>
              <a:rPr lang="en-US" sz="1400" dirty="0" smtClean="0"/>
              <a:t>Source: Kang, Dong-</a:t>
            </a:r>
            <a:r>
              <a:rPr lang="en-US" sz="1400" dirty="0" err="1" smtClean="0"/>
              <a:t>soo</a:t>
            </a:r>
            <a:r>
              <a:rPr lang="en-US" sz="1400" dirty="0" smtClean="0"/>
              <a:t>, KDI (2012)</a:t>
            </a:r>
            <a:endParaRPr lang="en-US" sz="1400" dirty="0"/>
          </a:p>
        </p:txBody>
      </p:sp>
      <p:cxnSp>
        <p:nvCxnSpPr>
          <p:cNvPr id="23" name="Straight Arrow Connector 22"/>
          <p:cNvCxnSpPr/>
          <p:nvPr/>
        </p:nvCxnSpPr>
        <p:spPr>
          <a:xfrm>
            <a:off x="228600" y="1524000"/>
            <a:ext cx="0" cy="4572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Right Bracket 24"/>
          <p:cNvSpPr/>
          <p:nvPr/>
        </p:nvSpPr>
        <p:spPr>
          <a:xfrm>
            <a:off x="2590800" y="4495800"/>
            <a:ext cx="228600" cy="10668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Left Bracket 25"/>
          <p:cNvSpPr/>
          <p:nvPr/>
        </p:nvSpPr>
        <p:spPr>
          <a:xfrm>
            <a:off x="5943600" y="4495800"/>
            <a:ext cx="228600" cy="10668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9" name="Straight Arrow Connector 28"/>
          <p:cNvCxnSpPr/>
          <p:nvPr/>
        </p:nvCxnSpPr>
        <p:spPr>
          <a:xfrm>
            <a:off x="3352800" y="5029200"/>
            <a:ext cx="2209800" cy="0"/>
          </a:xfrm>
          <a:prstGeom prst="straightConnector1">
            <a:avLst/>
          </a:prstGeom>
          <a:ln w="38100">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t>First, the rising household debt will reduce saving and investment which can slow down economic growth and potential economic growth rate.  Also the lower savings rates can make Korean economy more dependent on foreign capital and susceptible to the fluctuations in the global financial markets.  </a:t>
            </a:r>
          </a:p>
          <a:p>
            <a:endParaRPr lang="en-US" sz="2000" dirty="0" smtClean="0"/>
          </a:p>
          <a:p>
            <a:r>
              <a:rPr lang="en-US" sz="2000" dirty="0" smtClean="0"/>
              <a:t>Second, as the household debt rises, private consumption and demand in the housing market will decline.  This will also retard economic growth. </a:t>
            </a:r>
          </a:p>
          <a:p>
            <a:endParaRPr lang="en-US" sz="2000" dirty="0" smtClean="0"/>
          </a:p>
          <a:p>
            <a:r>
              <a:rPr lang="en-US" sz="2000" dirty="0" smtClean="0"/>
              <a:t> Third, the mounting household debt may lead to insolvency when debtors are unable to repay their loans on time, creating instability in the financial system. </a:t>
            </a:r>
            <a:endParaRPr lang="en-US" sz="20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17</a:t>
            </a:fld>
            <a:endParaRPr lang="en-US"/>
          </a:p>
        </p:txBody>
      </p:sp>
      <p:sp>
        <p:nvSpPr>
          <p:cNvPr id="6" name="Title 1"/>
          <p:cNvSpPr>
            <a:spLocks noGrp="1"/>
          </p:cNvSpPr>
          <p:nvPr>
            <p:ph type="title"/>
          </p:nvPr>
        </p:nvSpPr>
        <p:spPr/>
        <p:txBody>
          <a:bodyPr>
            <a:normAutofit/>
          </a:bodyPr>
          <a:lstStyle/>
          <a:p>
            <a:r>
              <a:rPr lang="en-US" sz="3100" dirty="0" smtClean="0"/>
              <a:t>The household debt in Korea will affect the Korean economy in the following ways.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r>
              <a:rPr lang="en-US" sz="2000" dirty="0" smtClean="0"/>
              <a:t>Fourth, the rising household debt can be transferred to government debt.  The government may need to step in and increase its subsidies or transfer payments, which will correspondingly raise the government debt.  </a:t>
            </a:r>
          </a:p>
          <a:p>
            <a:endParaRPr lang="en-US" sz="2000" dirty="0" smtClean="0"/>
          </a:p>
          <a:p>
            <a:r>
              <a:rPr lang="en-US" sz="2000" dirty="0" smtClean="0"/>
              <a:t>Fifth, when the household debt is rising or has reached a critical point, the government will not be able to freely use interest rate policy to stabilize the economy to control inflation by increasing interest rates.  </a:t>
            </a:r>
          </a:p>
          <a:p>
            <a:endParaRPr lang="en-US" sz="2000" dirty="0" smtClean="0"/>
          </a:p>
          <a:p>
            <a:r>
              <a:rPr lang="en-US" sz="2000" dirty="0" smtClean="0"/>
              <a:t>Sixth, the rising household and government debt can make the Korean economy more vulnerable to exogenous shocks. </a:t>
            </a:r>
          </a:p>
          <a:p>
            <a:pPr lvl="1"/>
            <a:r>
              <a:rPr lang="en-US" sz="2000" dirty="0" smtClean="0"/>
              <a:t>Will lead to insufficient foreign currency reserve due to capital flight, and fluctuations in exchange rates. </a:t>
            </a:r>
          </a:p>
          <a:p>
            <a:pPr lvl="1"/>
            <a:endParaRPr lang="en-US" sz="2000" dirty="0" smtClean="0"/>
          </a:p>
          <a:p>
            <a:r>
              <a:rPr lang="en-US" sz="2000" dirty="0" smtClean="0"/>
              <a:t>Lastly, the rise of household debt can also exacerbate the income inequality, creating uncertainty and instability in the Korean society.</a:t>
            </a:r>
            <a:endParaRPr lang="en-US" sz="20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Savings </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10000"/>
          </a:bodyPr>
          <a:lstStyle/>
          <a:p>
            <a:r>
              <a:rPr lang="en-US" sz="2400" dirty="0"/>
              <a:t>A major consequence of Korea’s rising household debt is the decline in household savings</a:t>
            </a:r>
            <a:r>
              <a:rPr lang="en-US" sz="2400" dirty="0" smtClean="0"/>
              <a:t>.</a:t>
            </a:r>
          </a:p>
          <a:p>
            <a:endParaRPr lang="en-US" sz="2400" dirty="0" smtClean="0"/>
          </a:p>
          <a:p>
            <a:r>
              <a:rPr lang="en-US" sz="2400" dirty="0"/>
              <a:t>Korea’s household savings rate declined significantly after the </a:t>
            </a:r>
            <a:r>
              <a:rPr lang="en-US" sz="2400" dirty="0" smtClean="0"/>
              <a:t>Asian financial </a:t>
            </a:r>
            <a:r>
              <a:rPr lang="en-US" sz="2400" dirty="0"/>
              <a:t>crisis from over 20% in the mid-1990s to a mere 2.7% in 2011. </a:t>
            </a:r>
            <a:r>
              <a:rPr lang="en-US" sz="2400" dirty="0" smtClean="0"/>
              <a:t> </a:t>
            </a:r>
          </a:p>
          <a:p>
            <a:endParaRPr lang="en-US" sz="2400" dirty="0" smtClean="0"/>
          </a:p>
          <a:p>
            <a:r>
              <a:rPr lang="en-US" sz="2400" dirty="0"/>
              <a:t>This is only half of the average household savings rate of 5.3% among the 23 OECD countries where data was available.  For the U.S., </a:t>
            </a:r>
            <a:r>
              <a:rPr lang="en-US" sz="2400" dirty="0" smtClean="0"/>
              <a:t>it was </a:t>
            </a:r>
            <a:r>
              <a:rPr lang="en-US" sz="2400" dirty="0"/>
              <a:t>4.2% in 2011</a:t>
            </a:r>
            <a:r>
              <a:rPr lang="en-US" sz="2400" dirty="0" smtClean="0"/>
              <a:t>.</a:t>
            </a:r>
          </a:p>
          <a:p>
            <a:endParaRPr lang="en-US" sz="2400" dirty="0" smtClean="0"/>
          </a:p>
          <a:p>
            <a:r>
              <a:rPr lang="en-US" sz="2400" dirty="0" smtClean="0"/>
              <a:t>This sudden </a:t>
            </a:r>
            <a:r>
              <a:rPr lang="en-US" sz="2400" dirty="0"/>
              <a:t>decline of Korea’s household savings </a:t>
            </a:r>
            <a:r>
              <a:rPr lang="en-US" sz="2400" dirty="0" smtClean="0"/>
              <a:t>rate [New </a:t>
            </a:r>
            <a:r>
              <a:rPr lang="en-US" sz="2400" dirty="0"/>
              <a:t>Zealand (2.3%) and Japan (2.9</a:t>
            </a:r>
            <a:r>
              <a:rPr lang="en-US" sz="2400" dirty="0" smtClean="0"/>
              <a:t>%)] is </a:t>
            </a:r>
            <a:r>
              <a:rPr lang="en-US" sz="2400" dirty="0"/>
              <a:t>unprecedented in terms of the time period of the overall drop in savings among the OECD countries.</a:t>
            </a:r>
          </a:p>
        </p:txBody>
      </p:sp>
      <p:sp>
        <p:nvSpPr>
          <p:cNvPr id="4" name="Slide Number Placeholder 3"/>
          <p:cNvSpPr>
            <a:spLocks noGrp="1"/>
          </p:cNvSpPr>
          <p:nvPr>
            <p:ph type="sldNum" sz="quarter" idx="12"/>
          </p:nvPr>
        </p:nvSpPr>
        <p:spPr/>
        <p:txBody>
          <a:bodyPr/>
          <a:lstStyle/>
          <a:p>
            <a:fld id="{FBB47141-5781-4647-84B9-F92BBFE78FE8}"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Definitions of Household Debt</a:t>
            </a:r>
            <a:endParaRPr lang="en-US" sz="3600" dirty="0"/>
          </a:p>
        </p:txBody>
      </p:sp>
      <p:sp>
        <p:nvSpPr>
          <p:cNvPr id="3" name="Content Placeholder 2"/>
          <p:cNvSpPr>
            <a:spLocks noGrp="1"/>
          </p:cNvSpPr>
          <p:nvPr>
            <p:ph idx="1"/>
          </p:nvPr>
        </p:nvSpPr>
        <p:spPr>
          <a:xfrm>
            <a:off x="457200" y="1371600"/>
            <a:ext cx="8229600" cy="5181600"/>
          </a:xfrm>
        </p:spPr>
        <p:txBody>
          <a:bodyPr>
            <a:normAutofit fontScale="92500" lnSpcReduction="20000"/>
          </a:bodyPr>
          <a:lstStyle/>
          <a:p>
            <a:r>
              <a:rPr lang="en-US" sz="2400" dirty="0" smtClean="0"/>
              <a:t>Household credit (</a:t>
            </a:r>
            <a:r>
              <a:rPr lang="ko-KR" altLang="en-US" sz="2400" dirty="0" smtClean="0"/>
              <a:t>가계신용</a:t>
            </a:r>
            <a:r>
              <a:rPr lang="en-US" altLang="ko-KR" sz="2400" dirty="0" smtClean="0"/>
              <a:t>)  - </a:t>
            </a:r>
            <a:r>
              <a:rPr lang="en-US" altLang="ko-KR" sz="1800" dirty="0" smtClean="0"/>
              <a:t>underestimate</a:t>
            </a:r>
          </a:p>
          <a:p>
            <a:endParaRPr lang="en-US" sz="2400" dirty="0" smtClean="0"/>
          </a:p>
          <a:p>
            <a:pPr lvl="1"/>
            <a:r>
              <a:rPr lang="en-US" sz="2000" dirty="0" smtClean="0"/>
              <a:t>Sum of household loans and purchases on credit</a:t>
            </a:r>
          </a:p>
          <a:p>
            <a:pPr lvl="1"/>
            <a:r>
              <a:rPr lang="en-US" sz="2000" dirty="0" smtClean="0"/>
              <a:t>963.8 trillion won in 2012 (853.7 billion USD at 1 USD = 1,129 won as of June 12, 2013) </a:t>
            </a:r>
          </a:p>
          <a:p>
            <a:pPr lvl="1"/>
            <a:endParaRPr lang="en-US" sz="2400" dirty="0"/>
          </a:p>
          <a:p>
            <a:r>
              <a:rPr lang="en-US" sz="2400" dirty="0" smtClean="0"/>
              <a:t>Individual Financial Debt (</a:t>
            </a:r>
            <a:r>
              <a:rPr lang="ko-KR" altLang="en-US" sz="2400" dirty="0" smtClean="0"/>
              <a:t>개인금융부채</a:t>
            </a:r>
            <a:r>
              <a:rPr lang="en-US" altLang="ko-KR" sz="2400" dirty="0" smtClean="0"/>
              <a:t>)  - </a:t>
            </a:r>
            <a:r>
              <a:rPr lang="en-US" altLang="ko-KR" sz="1800" dirty="0" smtClean="0"/>
              <a:t>BOK Money Flow Table </a:t>
            </a:r>
          </a:p>
          <a:p>
            <a:endParaRPr lang="en-US" sz="1800" dirty="0" smtClean="0"/>
          </a:p>
          <a:p>
            <a:pPr lvl="1"/>
            <a:r>
              <a:rPr lang="en-US" sz="2000" dirty="0" smtClean="0"/>
              <a:t>Also includes debt incurred by the self-employed and non-profit organization in addition to households. </a:t>
            </a:r>
          </a:p>
          <a:p>
            <a:pPr lvl="1"/>
            <a:r>
              <a:rPr lang="en-US" sz="2000" dirty="0" smtClean="0"/>
              <a:t>1158.8 trillion won in 2012 (1.026 trillion USD)</a:t>
            </a:r>
          </a:p>
          <a:p>
            <a:endParaRPr lang="en-US" sz="2400" dirty="0" smtClean="0"/>
          </a:p>
          <a:p>
            <a:r>
              <a:rPr lang="en-US" sz="2200" dirty="0" smtClean="0"/>
              <a:t>LTV: </a:t>
            </a:r>
            <a:r>
              <a:rPr lang="en-US" sz="2200" dirty="0" smtClean="0"/>
              <a:t>Loan to Value ratio (</a:t>
            </a:r>
            <a:r>
              <a:rPr lang="en-US" sz="2200" dirty="0" smtClean="0"/>
              <a:t>the </a:t>
            </a:r>
            <a:r>
              <a:rPr lang="en-US" sz="2200" dirty="0" smtClean="0"/>
              <a:t>percentage of a consumer's monthly gross income that goes toward paying debts</a:t>
            </a:r>
            <a:r>
              <a:rPr lang="en-US" sz="2200" dirty="0" smtClean="0"/>
              <a:t>.</a:t>
            </a:r>
          </a:p>
          <a:p>
            <a:endParaRPr lang="en-US" sz="2200" dirty="0" smtClean="0"/>
          </a:p>
          <a:p>
            <a:r>
              <a:rPr lang="en-US" sz="2200" dirty="0" smtClean="0"/>
              <a:t>DTI</a:t>
            </a:r>
            <a:r>
              <a:rPr lang="en-US" sz="2200" dirty="0" smtClean="0"/>
              <a:t>: Debt to Income </a:t>
            </a:r>
            <a:r>
              <a:rPr lang="en-US" sz="2200" dirty="0" smtClean="0"/>
              <a:t>ratio (</a:t>
            </a:r>
            <a:r>
              <a:rPr lang="en-US" sz="2200" dirty="0" smtClean="0"/>
              <a:t>ratio </a:t>
            </a:r>
            <a:r>
              <a:rPr lang="en-US" sz="2200" dirty="0" smtClean="0"/>
              <a:t>of a loan to the value of an asset </a:t>
            </a:r>
            <a:r>
              <a:rPr lang="en-US" sz="2200" dirty="0" smtClean="0"/>
              <a:t>purchased)</a:t>
            </a:r>
            <a:endParaRPr lang="en-US" sz="22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77500" lnSpcReduction="20000"/>
          </a:bodyPr>
          <a:lstStyle/>
          <a:p>
            <a:pPr>
              <a:lnSpc>
                <a:spcPct val="120000"/>
              </a:lnSpc>
            </a:pPr>
            <a:r>
              <a:rPr lang="en-US" sz="2800" dirty="0" smtClean="0"/>
              <a:t>The average household savings rate in Korea from 2000 to 2010 was 4.7% percent which is less than one-fourth of the average savings rate (19.8%) from 1990 to 1999. </a:t>
            </a:r>
          </a:p>
          <a:p>
            <a:pPr>
              <a:lnSpc>
                <a:spcPct val="120000"/>
              </a:lnSpc>
            </a:pPr>
            <a:endParaRPr lang="en-US" sz="2800" dirty="0" smtClean="0"/>
          </a:p>
          <a:p>
            <a:pPr>
              <a:lnSpc>
                <a:spcPct val="120000"/>
              </a:lnSpc>
            </a:pPr>
            <a:r>
              <a:rPr lang="en-US" sz="2800" dirty="0" smtClean="0"/>
              <a:t>The savings rate in Korea especially plummeted after two periods of economic distress: (slower growth of labor share, aging population)</a:t>
            </a:r>
          </a:p>
          <a:p>
            <a:pPr>
              <a:lnSpc>
                <a:spcPct val="120000"/>
              </a:lnSpc>
            </a:pPr>
            <a:endParaRPr lang="en-US" sz="2800" dirty="0" smtClean="0"/>
          </a:p>
          <a:p>
            <a:pPr lvl="1">
              <a:lnSpc>
                <a:spcPct val="120000"/>
              </a:lnSpc>
            </a:pPr>
            <a:r>
              <a:rPr lang="en-US" dirty="0" smtClean="0"/>
              <a:t>From 1998 to 2002 after the Asian financial crisis when the savings rate dropped from 21.6% to 0.4% (generous social contribution </a:t>
            </a:r>
            <a:r>
              <a:rPr lang="en-US" dirty="0" smtClean="0">
                <a:sym typeface="Wingdings" pitchFamily="2" charset="2"/>
              </a:rPr>
              <a:t> more consumption)</a:t>
            </a:r>
          </a:p>
          <a:p>
            <a:pPr lvl="1">
              <a:lnSpc>
                <a:spcPct val="120000"/>
              </a:lnSpc>
            </a:pPr>
            <a:endParaRPr lang="en-US" dirty="0" smtClean="0"/>
          </a:p>
          <a:p>
            <a:pPr lvl="1">
              <a:lnSpc>
                <a:spcPct val="120000"/>
              </a:lnSpc>
            </a:pPr>
            <a:r>
              <a:rPr lang="en-US" dirty="0" smtClean="0"/>
              <a:t>From 2004 to 2008 after the credit card crisis, the savings rate declined from 8.4% to 5.8% (low interest rate </a:t>
            </a:r>
            <a:r>
              <a:rPr lang="en-US" dirty="0" smtClean="0">
                <a:sym typeface="Wingdings" pitchFamily="2" charset="2"/>
              </a:rPr>
              <a:t> real estate speculation)</a:t>
            </a:r>
            <a:endParaRPr lang="en-US" dirty="0" smtClean="0"/>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Why did the household debt in Korea rise? </a:t>
            </a:r>
            <a:endParaRPr lang="en-US" sz="3600" dirty="0"/>
          </a:p>
        </p:txBody>
      </p:sp>
      <p:sp>
        <p:nvSpPr>
          <p:cNvPr id="3" name="Content Placeholder 2"/>
          <p:cNvSpPr>
            <a:spLocks noGrp="1"/>
          </p:cNvSpPr>
          <p:nvPr>
            <p:ph idx="1"/>
          </p:nvPr>
        </p:nvSpPr>
        <p:spPr/>
        <p:txBody>
          <a:bodyPr>
            <a:normAutofit/>
          </a:bodyPr>
          <a:lstStyle/>
          <a:p>
            <a:r>
              <a:rPr lang="en-US" sz="2400" dirty="0" smtClean="0"/>
              <a:t>Accommodative </a:t>
            </a:r>
            <a:r>
              <a:rPr lang="en-US" sz="2400" dirty="0"/>
              <a:t>monetary </a:t>
            </a:r>
            <a:r>
              <a:rPr lang="en-US" sz="2400" dirty="0" smtClean="0"/>
              <a:t>policy</a:t>
            </a:r>
          </a:p>
          <a:p>
            <a:r>
              <a:rPr lang="en-US" sz="2400" dirty="0" smtClean="0"/>
              <a:t>Lending </a:t>
            </a:r>
            <a:r>
              <a:rPr lang="en-US" sz="2400" dirty="0"/>
              <a:t>practice of financial </a:t>
            </a:r>
            <a:r>
              <a:rPr lang="en-US" sz="2400" dirty="0" smtClean="0"/>
              <a:t>sectors</a:t>
            </a:r>
          </a:p>
          <a:p>
            <a:r>
              <a:rPr lang="en-US" sz="2400" dirty="0" smtClean="0"/>
              <a:t>Booming </a:t>
            </a:r>
            <a:r>
              <a:rPr lang="en-US" sz="2400" dirty="0"/>
              <a:t>real estate </a:t>
            </a:r>
            <a:r>
              <a:rPr lang="en-US" sz="2400" dirty="0" smtClean="0"/>
              <a:t>market</a:t>
            </a:r>
          </a:p>
          <a:p>
            <a:r>
              <a:rPr lang="en-US" sz="2400" dirty="0" smtClean="0"/>
              <a:t>Untimely </a:t>
            </a:r>
            <a:r>
              <a:rPr lang="en-US" sz="2400" dirty="0"/>
              <a:t>policy responses of the regulating </a:t>
            </a:r>
            <a:r>
              <a:rPr lang="en-US" sz="2400" dirty="0" smtClean="0"/>
              <a:t>authorities</a:t>
            </a:r>
          </a:p>
          <a:p>
            <a:r>
              <a:rPr lang="en-US" sz="2400" dirty="0" smtClean="0"/>
              <a:t>Expansion </a:t>
            </a:r>
            <a:r>
              <a:rPr lang="en-US" sz="2400" dirty="0"/>
              <a:t>of real estate ownership of baby </a:t>
            </a:r>
            <a:r>
              <a:rPr lang="en-US" sz="2400" dirty="0" smtClean="0"/>
              <a:t>boomers, born between 1955 and 1963. </a:t>
            </a:r>
            <a:endParaRPr lang="en-US" sz="2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400" dirty="0" smtClean="0"/>
              <a:t>Reasons for the rise in Korea’s Household Debt </a:t>
            </a:r>
            <a:endParaRPr lang="en-US" sz="3400" dirty="0"/>
          </a:p>
        </p:txBody>
      </p:sp>
      <p:sp>
        <p:nvSpPr>
          <p:cNvPr id="3" name="Content Placeholder 2"/>
          <p:cNvSpPr>
            <a:spLocks noGrp="1"/>
          </p:cNvSpPr>
          <p:nvPr>
            <p:ph idx="1"/>
          </p:nvPr>
        </p:nvSpPr>
        <p:spPr/>
        <p:txBody>
          <a:bodyPr/>
          <a:lstStyle/>
          <a:p>
            <a:r>
              <a:rPr lang="en-US" sz="2400" u="sng" dirty="0"/>
              <a:t>First</a:t>
            </a:r>
            <a:r>
              <a:rPr lang="en-US" sz="2400" dirty="0"/>
              <a:t>, the policy change at the end of the 1990s created the liquidity effect, marked by an excess liquidity in 2003.  After the Asian financial crisis in 1997, the target price level for price stabilization was set too high and this led to a supply of excess liquidity.  </a:t>
            </a:r>
            <a:endParaRPr lang="en-US" sz="2400" dirty="0" smtClean="0"/>
          </a:p>
          <a:p>
            <a:endParaRPr lang="en-US" sz="2400" dirty="0"/>
          </a:p>
          <a:p>
            <a:r>
              <a:rPr lang="en-US" sz="2400" dirty="0" smtClean="0"/>
              <a:t>The </a:t>
            </a:r>
            <a:r>
              <a:rPr lang="en-US" sz="2400" dirty="0"/>
              <a:t>accommodative monetary policy helped to maintain the interest rates at a low level after the financial crisis.  </a:t>
            </a:r>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638800"/>
          </a:xfrm>
        </p:spPr>
        <p:txBody>
          <a:bodyPr>
            <a:normAutofit fontScale="77500" lnSpcReduction="20000"/>
          </a:bodyPr>
          <a:lstStyle/>
          <a:p>
            <a:pPr>
              <a:lnSpc>
                <a:spcPct val="120000"/>
              </a:lnSpc>
            </a:pPr>
            <a:r>
              <a:rPr lang="en-US" u="sng" dirty="0"/>
              <a:t>Second</a:t>
            </a:r>
            <a:r>
              <a:rPr lang="en-US" dirty="0"/>
              <a:t>, </a:t>
            </a:r>
            <a:r>
              <a:rPr lang="en-US" dirty="0" smtClean="0"/>
              <a:t>the </a:t>
            </a:r>
            <a:r>
              <a:rPr lang="en-US" dirty="0"/>
              <a:t>Korean government at the end of 1997 adopted the policy to encourage the use of credit cards to boost the economy through raising consumption and increasing the transparency of financial </a:t>
            </a:r>
            <a:r>
              <a:rPr lang="en-US" dirty="0" smtClean="0"/>
              <a:t>transactions.</a:t>
            </a:r>
          </a:p>
          <a:p>
            <a:pPr>
              <a:lnSpc>
                <a:spcPct val="120000"/>
              </a:lnSpc>
            </a:pPr>
            <a:endParaRPr lang="en-US" dirty="0"/>
          </a:p>
          <a:p>
            <a:pPr>
              <a:lnSpc>
                <a:spcPct val="120000"/>
              </a:lnSpc>
            </a:pPr>
            <a:r>
              <a:rPr lang="en-US" dirty="0" smtClean="0"/>
              <a:t>This </a:t>
            </a:r>
            <a:r>
              <a:rPr lang="en-US" dirty="0"/>
              <a:t>benign intent, however, led to a rise in credit card use and raised the competition among credit card companies that over-issued credit cards to non-qualified applicants.  </a:t>
            </a:r>
            <a:endParaRPr lang="en-US" dirty="0" smtClean="0"/>
          </a:p>
          <a:p>
            <a:pPr>
              <a:lnSpc>
                <a:spcPct val="120000"/>
              </a:lnSpc>
            </a:pPr>
            <a:endParaRPr lang="en-US" dirty="0"/>
          </a:p>
          <a:p>
            <a:pPr>
              <a:lnSpc>
                <a:spcPct val="120000"/>
              </a:lnSpc>
            </a:pPr>
            <a:r>
              <a:rPr lang="en-US" dirty="0" smtClean="0"/>
              <a:t>Eventually</a:t>
            </a:r>
            <a:r>
              <a:rPr lang="en-US" dirty="0"/>
              <a:t>, this led to the credit card crisis at the end of 2003 when the delinquency rate of credit cards rose as the result of declining household income and repayment ability, worsened by the delayed recovery in Korean economy.</a:t>
            </a:r>
          </a:p>
        </p:txBody>
      </p:sp>
      <p:sp>
        <p:nvSpPr>
          <p:cNvPr id="4" name="Slide Number Placeholder 3"/>
          <p:cNvSpPr>
            <a:spLocks noGrp="1"/>
          </p:cNvSpPr>
          <p:nvPr>
            <p:ph type="sldNum" sz="quarter" idx="12"/>
          </p:nvPr>
        </p:nvSpPr>
        <p:spPr/>
        <p:txBody>
          <a:bodyPr/>
          <a:lstStyle/>
          <a:p>
            <a:fld id="{FBB47141-5781-4647-84B9-F92BBFE78FE8}"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a:bodyPr>
          <a:lstStyle/>
          <a:p>
            <a:r>
              <a:rPr lang="en-US" sz="2400" u="sng" dirty="0"/>
              <a:t>Third</a:t>
            </a:r>
            <a:r>
              <a:rPr lang="en-US" sz="2400" dirty="0"/>
              <a:t>, the artificially created low interest rates induced large credit creation.  The boom in the housing market linked with low interest rate also helped the household debt to expand.  </a:t>
            </a:r>
            <a:endParaRPr lang="en-US" sz="2400" dirty="0" smtClean="0"/>
          </a:p>
          <a:p>
            <a:endParaRPr lang="en-US" sz="2400" dirty="0"/>
          </a:p>
          <a:p>
            <a:r>
              <a:rPr lang="en-US" sz="2400" dirty="0" smtClean="0"/>
              <a:t>The </a:t>
            </a:r>
            <a:r>
              <a:rPr lang="en-US" sz="2400" dirty="0"/>
              <a:t>rising value of real estate, especially in residential housing, induced people to borrow heavily to purchase more real estate in expectation of profits. </a:t>
            </a:r>
            <a:endParaRPr lang="en-US" sz="2400" dirty="0" smtClean="0"/>
          </a:p>
          <a:p>
            <a:endParaRPr lang="en-US" sz="2400" dirty="0"/>
          </a:p>
          <a:p>
            <a:r>
              <a:rPr lang="en-US" sz="2400" dirty="0" smtClean="0"/>
              <a:t>For </a:t>
            </a:r>
            <a:r>
              <a:rPr lang="en-US" sz="2400" dirty="0"/>
              <a:t>example, the expansion of real estate ownership by Korean baby boomers, who were born between 1955 and 1963 and comprise one fifth of the population, is cited as a reason for the rise of household debt in the 2000s.</a:t>
            </a:r>
          </a:p>
        </p:txBody>
      </p:sp>
      <p:sp>
        <p:nvSpPr>
          <p:cNvPr id="4" name="Slide Number Placeholder 3"/>
          <p:cNvSpPr>
            <a:spLocks noGrp="1"/>
          </p:cNvSpPr>
          <p:nvPr>
            <p:ph type="sldNum" sz="quarter" idx="12"/>
          </p:nvPr>
        </p:nvSpPr>
        <p:spPr/>
        <p:txBody>
          <a:bodyPr/>
          <a:lstStyle/>
          <a:p>
            <a:fld id="{FBB47141-5781-4647-84B9-F92BBFE78FE8}"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70000" lnSpcReduction="20000"/>
          </a:bodyPr>
          <a:lstStyle/>
          <a:p>
            <a:pPr>
              <a:lnSpc>
                <a:spcPct val="120000"/>
              </a:lnSpc>
            </a:pPr>
            <a:r>
              <a:rPr lang="en-US" u="sng" dirty="0"/>
              <a:t>Fourth</a:t>
            </a:r>
            <a:r>
              <a:rPr lang="en-US" dirty="0"/>
              <a:t>, after the 1997 Asian financial crisis, Korean financial institutions without having appropriate risk management system such as credit appraisal shifted their focus from lending credit lines to firms to household loans, as firms became more risk </a:t>
            </a:r>
            <a:r>
              <a:rPr lang="en-US" dirty="0" smtClean="0"/>
              <a:t>averse</a:t>
            </a:r>
            <a:r>
              <a:rPr lang="en-US" dirty="0"/>
              <a:t>. </a:t>
            </a:r>
            <a:endParaRPr lang="en-US" dirty="0" smtClean="0"/>
          </a:p>
          <a:p>
            <a:pPr>
              <a:lnSpc>
                <a:spcPct val="120000"/>
              </a:lnSpc>
            </a:pPr>
            <a:endParaRPr lang="en-US" dirty="0"/>
          </a:p>
          <a:p>
            <a:pPr>
              <a:lnSpc>
                <a:spcPct val="120000"/>
              </a:lnSpc>
            </a:pPr>
            <a:r>
              <a:rPr lang="en-US" dirty="0" smtClean="0"/>
              <a:t>This </a:t>
            </a:r>
            <a:r>
              <a:rPr lang="en-US" dirty="0"/>
              <a:t>was facilitated with the continuation of low interest rates from the accommodative monetary policy.  </a:t>
            </a:r>
            <a:endParaRPr lang="en-US" dirty="0" smtClean="0"/>
          </a:p>
          <a:p>
            <a:pPr>
              <a:lnSpc>
                <a:spcPct val="120000"/>
              </a:lnSpc>
            </a:pPr>
            <a:endParaRPr lang="en-US" dirty="0"/>
          </a:p>
          <a:p>
            <a:pPr>
              <a:lnSpc>
                <a:spcPct val="120000"/>
              </a:lnSpc>
            </a:pPr>
            <a:r>
              <a:rPr lang="en-US" dirty="0" smtClean="0"/>
              <a:t>What </a:t>
            </a:r>
            <a:r>
              <a:rPr lang="en-US" dirty="0"/>
              <a:t>also fueled the expansion of household debt were loose regulations and the lack of systemic accountability, which contributed to the inability of Korean financial regulators to adequately supervise the banking sectors and also paved the way for other unregulated non-banking sectors that can freely lend for-profit loans.  </a:t>
            </a:r>
          </a:p>
        </p:txBody>
      </p:sp>
      <p:sp>
        <p:nvSpPr>
          <p:cNvPr id="4" name="Slide Number Placeholder 3"/>
          <p:cNvSpPr>
            <a:spLocks noGrp="1"/>
          </p:cNvSpPr>
          <p:nvPr>
            <p:ph type="sldNum" sz="quarter" idx="12"/>
          </p:nvPr>
        </p:nvSpPr>
        <p:spPr/>
        <p:txBody>
          <a:bodyPr/>
          <a:lstStyle/>
          <a:p>
            <a:fld id="{FBB47141-5781-4647-84B9-F92BBFE78FE8}"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Realty </a:t>
            </a:r>
            <a:r>
              <a:rPr lang="en-US" sz="3600" dirty="0"/>
              <a:t>invincibility</a:t>
            </a:r>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pPr>
              <a:lnSpc>
                <a:spcPct val="110000"/>
              </a:lnSpc>
            </a:pPr>
            <a:r>
              <a:rPr lang="en-US" sz="2400" dirty="0" smtClean="0"/>
              <a:t>The </a:t>
            </a:r>
            <a:r>
              <a:rPr lang="en-US" sz="2400" dirty="0"/>
              <a:t>debtors can acquire additional loans as their portfolio increases; this is accomplished through additional acquisition of assets (collateral) with an increased </a:t>
            </a:r>
            <a:r>
              <a:rPr lang="en-US" sz="2400" dirty="0" smtClean="0"/>
              <a:t>valuation, </a:t>
            </a:r>
            <a:r>
              <a:rPr lang="en-US" sz="2400" dirty="0"/>
              <a:t>which would have accumulated on the original collateral due the constant and intense real estate market speculation.  </a:t>
            </a:r>
            <a:endParaRPr lang="en-US" sz="2400" dirty="0" smtClean="0"/>
          </a:p>
          <a:p>
            <a:pPr>
              <a:lnSpc>
                <a:spcPct val="110000"/>
              </a:lnSpc>
            </a:pPr>
            <a:endParaRPr lang="en-US" sz="2400" dirty="0"/>
          </a:p>
          <a:p>
            <a:pPr>
              <a:lnSpc>
                <a:spcPct val="110000"/>
              </a:lnSpc>
            </a:pPr>
            <a:r>
              <a:rPr lang="en-US" sz="2400" dirty="0" smtClean="0"/>
              <a:t>The </a:t>
            </a:r>
            <a:r>
              <a:rPr lang="en-US" sz="2400" dirty="0"/>
              <a:t>banking sector mortgage loan balance rose significantly.  </a:t>
            </a:r>
            <a:endParaRPr lang="en-US" sz="2400" dirty="0" smtClean="0"/>
          </a:p>
          <a:p>
            <a:pPr>
              <a:lnSpc>
                <a:spcPct val="110000"/>
              </a:lnSpc>
            </a:pPr>
            <a:endParaRPr lang="en-US" sz="2400" dirty="0" smtClean="0"/>
          </a:p>
          <a:p>
            <a:pPr>
              <a:lnSpc>
                <a:spcPct val="110000"/>
              </a:lnSpc>
            </a:pPr>
            <a:r>
              <a:rPr lang="en-US" sz="2400" dirty="0" smtClean="0"/>
              <a:t>Mortgages </a:t>
            </a:r>
            <a:r>
              <a:rPr lang="en-US" sz="2400" dirty="0"/>
              <a:t>and home equity loan program in Korea typically have a few years of interest only repayment period built in at the beginning during which debtors pay only the interests on the loan until the end of the designated term at which time the payment of the principal must be paid in full. </a:t>
            </a:r>
            <a:r>
              <a:rPr lang="en-US" sz="2400" dirty="0" smtClean="0"/>
              <a:t>(balloon payment, financially crippling)</a:t>
            </a:r>
            <a:endParaRPr lang="en-US" sz="2400" dirty="0"/>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fontScale="92500" lnSpcReduction="10000"/>
          </a:bodyPr>
          <a:lstStyle/>
          <a:p>
            <a:pPr>
              <a:lnSpc>
                <a:spcPct val="110000"/>
              </a:lnSpc>
            </a:pPr>
            <a:r>
              <a:rPr lang="en-US" sz="2600" dirty="0" smtClean="0"/>
              <a:t>The rising value of real estate also contributed to the expansion of real estate related project financing (PF) loans.  </a:t>
            </a:r>
          </a:p>
          <a:p>
            <a:pPr>
              <a:lnSpc>
                <a:spcPct val="110000"/>
              </a:lnSpc>
            </a:pPr>
            <a:endParaRPr lang="en-US" sz="2400" dirty="0" smtClean="0"/>
          </a:p>
          <a:p>
            <a:pPr lvl="1">
              <a:lnSpc>
                <a:spcPct val="110000"/>
              </a:lnSpc>
            </a:pPr>
            <a:r>
              <a:rPr lang="en-US" sz="2200" dirty="0" smtClean="0"/>
              <a:t>It was reported that as of March 2009, the volume of PF by financial institutions as a whole stood at 81.7 trillion won. </a:t>
            </a:r>
          </a:p>
          <a:p>
            <a:pPr lvl="1">
              <a:lnSpc>
                <a:spcPct val="110000"/>
              </a:lnSpc>
              <a:buNone/>
            </a:pPr>
            <a:endParaRPr lang="en-US" dirty="0" smtClean="0"/>
          </a:p>
          <a:p>
            <a:pPr>
              <a:lnSpc>
                <a:spcPct val="110000"/>
              </a:lnSpc>
            </a:pPr>
            <a:r>
              <a:rPr lang="en-US" sz="2600" dirty="0" smtClean="0"/>
              <a:t>Financial institutions concentrated on the home equity loans, for which the risk management is easier since the loan only occurs with secure collateral.  </a:t>
            </a:r>
          </a:p>
          <a:p>
            <a:pPr>
              <a:lnSpc>
                <a:spcPct val="110000"/>
              </a:lnSpc>
            </a:pPr>
            <a:endParaRPr lang="en-US" sz="2600" dirty="0" smtClean="0"/>
          </a:p>
          <a:p>
            <a:pPr lvl="1">
              <a:lnSpc>
                <a:spcPct val="110000"/>
              </a:lnSpc>
            </a:pPr>
            <a:r>
              <a:rPr lang="en-US" sz="2200" dirty="0" smtClean="0"/>
              <a:t>Since the housing price depends on the structural changes in the housing market, the lending practice concentrating on home equity loans creates structural vulnerability.</a:t>
            </a:r>
          </a:p>
          <a:p>
            <a:pPr lvl="1">
              <a:lnSpc>
                <a:spcPct val="110000"/>
              </a:lnSpc>
            </a:pPr>
            <a:endParaRPr lang="en-US" sz="2200" dirty="0" smtClean="0"/>
          </a:p>
          <a:p>
            <a:pPr lvl="1">
              <a:lnSpc>
                <a:spcPct val="110000"/>
              </a:lnSpc>
            </a:pPr>
            <a:r>
              <a:rPr lang="en-US" sz="2200" dirty="0" smtClean="0"/>
              <a:t>The recent housing market stagnation created some pessimism giving less credence to the past trend of a robust housing market.</a:t>
            </a:r>
            <a:endParaRPr lang="en-US" sz="22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 BOK report.. </a:t>
            </a:r>
            <a:endParaRPr lang="en-US" sz="3600" dirty="0"/>
          </a:p>
        </p:txBody>
      </p:sp>
      <p:sp>
        <p:nvSpPr>
          <p:cNvPr id="3" name="Content Placeholder 2"/>
          <p:cNvSpPr>
            <a:spLocks noGrp="1"/>
          </p:cNvSpPr>
          <p:nvPr>
            <p:ph idx="1"/>
          </p:nvPr>
        </p:nvSpPr>
        <p:spPr/>
        <p:txBody>
          <a:bodyPr>
            <a:normAutofit fontScale="85000" lnSpcReduction="10000"/>
          </a:bodyPr>
          <a:lstStyle/>
          <a:p>
            <a:pPr>
              <a:lnSpc>
                <a:spcPct val="110000"/>
              </a:lnSpc>
            </a:pPr>
            <a:r>
              <a:rPr lang="en-US" sz="2800" dirty="0" smtClean="0"/>
              <a:t>34.7% of the sample households replied that the price of real estate they owned declined (8.2% for significant decline).</a:t>
            </a:r>
          </a:p>
          <a:p>
            <a:pPr>
              <a:lnSpc>
                <a:spcPct val="110000"/>
              </a:lnSpc>
            </a:pPr>
            <a:endParaRPr lang="en-US" sz="2800" dirty="0" smtClean="0"/>
          </a:p>
          <a:p>
            <a:pPr>
              <a:lnSpc>
                <a:spcPct val="110000"/>
              </a:lnSpc>
            </a:pPr>
            <a:r>
              <a:rPr lang="en-US" sz="2800" dirty="0" smtClean="0"/>
              <a:t>The percentage of households that replied that the value of real estate they owned rose was 24.4% (5.1% for significant rise). </a:t>
            </a:r>
          </a:p>
          <a:p>
            <a:pPr>
              <a:lnSpc>
                <a:spcPct val="110000"/>
              </a:lnSpc>
            </a:pPr>
            <a:endParaRPr lang="en-US" sz="2800" dirty="0" smtClean="0"/>
          </a:p>
          <a:p>
            <a:pPr>
              <a:lnSpc>
                <a:spcPct val="110000"/>
              </a:lnSpc>
            </a:pPr>
            <a:r>
              <a:rPr lang="en-US" sz="2800" dirty="0" smtClean="0"/>
              <a:t>Not surprisingly, the household debt problem is expected to exacerbate as 58.9% of the households replied that they are having a difficulty in their daily lives due to the repayment of principal</a:t>
            </a:r>
            <a:r>
              <a:rPr lang="en-US" dirty="0" smtClean="0"/>
              <a:t>.</a:t>
            </a:r>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Non-banking financial institutions</a:t>
            </a:r>
            <a:endParaRPr lang="en-US" sz="3600" dirty="0"/>
          </a:p>
        </p:txBody>
      </p:sp>
      <p:sp>
        <p:nvSpPr>
          <p:cNvPr id="3" name="Content Placeholder 2"/>
          <p:cNvSpPr>
            <a:spLocks noGrp="1"/>
          </p:cNvSpPr>
          <p:nvPr>
            <p:ph idx="1"/>
          </p:nvPr>
        </p:nvSpPr>
        <p:spPr>
          <a:xfrm>
            <a:off x="457200" y="1447800"/>
            <a:ext cx="8229600" cy="5791200"/>
          </a:xfrm>
        </p:spPr>
        <p:txBody>
          <a:bodyPr>
            <a:normAutofit/>
          </a:bodyPr>
          <a:lstStyle/>
          <a:p>
            <a:r>
              <a:rPr lang="en-US" sz="2000" dirty="0" smtClean="0"/>
              <a:t>Especially vulnerable groups are the low-income class with bad credit, debtors with multiple loans and small-scale self-employed merchants whose debt structure is worsening. </a:t>
            </a:r>
          </a:p>
          <a:p>
            <a:endParaRPr lang="en-US" sz="2000" dirty="0" smtClean="0"/>
          </a:p>
          <a:p>
            <a:r>
              <a:rPr lang="en-US" sz="2000" dirty="0" smtClean="0"/>
              <a:t>As the result of stricter regulations on loan appraisal, those with relatively lower credit ratings are forced to take out loans from the non-banking financial institutions that would charge higher interest rates.  </a:t>
            </a:r>
          </a:p>
          <a:p>
            <a:endParaRPr lang="en-US" sz="2000" dirty="0" smtClean="0"/>
          </a:p>
          <a:p>
            <a:r>
              <a:rPr lang="en-US" sz="2000" dirty="0" smtClean="0"/>
              <a:t>A 2012 FSS report:  </a:t>
            </a:r>
          </a:p>
          <a:p>
            <a:pPr lvl="1"/>
            <a:r>
              <a:rPr lang="en-US" sz="1800" dirty="0" smtClean="0"/>
              <a:t>As the banks shifted their lending practices to those with collaterals categorized as lower risk assets, the share of loans extended to borrowers with low credit ratings (credit ratings are below category 7), declined from 14.5% in 2008 to 11.4% in 2012. </a:t>
            </a:r>
          </a:p>
          <a:p>
            <a:pPr lvl="1"/>
            <a:r>
              <a:rPr lang="en-US" sz="1800" dirty="0" smtClean="0"/>
              <a:t>The report also showed that the share of low-income class in taking loans from the non-banking sector rose from 43.2% in 2008 to 47.3% in 2012.</a:t>
            </a:r>
            <a:endParaRPr lang="en-US" sz="18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smtClean="0"/>
              <a:t>Korea at a glance</a:t>
            </a:r>
            <a:endParaRPr lang="en-US" sz="36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a:t>
            </a:fld>
            <a:endParaRPr lang="en-US"/>
          </a:p>
        </p:txBody>
      </p:sp>
      <p:graphicFrame>
        <p:nvGraphicFramePr>
          <p:cNvPr id="6" name="Table 5"/>
          <p:cNvGraphicFramePr>
            <a:graphicFrameLocks noGrp="1"/>
          </p:cNvGraphicFramePr>
          <p:nvPr/>
        </p:nvGraphicFramePr>
        <p:xfrm>
          <a:off x="228600" y="1142997"/>
          <a:ext cx="8610600" cy="5419072"/>
        </p:xfrm>
        <a:graphic>
          <a:graphicData uri="http://schemas.openxmlformats.org/drawingml/2006/table">
            <a:tbl>
              <a:tblPr/>
              <a:tblGrid>
                <a:gridCol w="4207773"/>
                <a:gridCol w="4402827"/>
              </a:tblGrid>
              <a:tr h="392124">
                <a:tc>
                  <a:txBody>
                    <a:bodyPr/>
                    <a:lstStyle/>
                    <a:p>
                      <a:pPr algn="l" fontAlgn="ctr"/>
                      <a:r>
                        <a:rPr lang="en-US" sz="2000" b="0" i="0" u="none" strike="noStrike" dirty="0">
                          <a:solidFill>
                            <a:srgbClr val="000000"/>
                          </a:solidFill>
                          <a:latin typeface="Calibri"/>
                        </a:rPr>
                        <a:t>Population (2012)</a:t>
                      </a:r>
                    </a:p>
                  </a:txBody>
                  <a:tcPr marL="7620" marR="7620" marT="7620" marB="0" anchor="ctr">
                    <a:lnL>
                      <a:noFill/>
                    </a:lnL>
                    <a:lnR>
                      <a:noFill/>
                    </a:lnR>
                    <a:lnT>
                      <a:noFill/>
                    </a:lnT>
                    <a:lnB>
                      <a:noFill/>
                    </a:lnB>
                  </a:tcPr>
                </a:tc>
                <a:tc>
                  <a:txBody>
                    <a:bodyPr/>
                    <a:lstStyle/>
                    <a:p>
                      <a:pPr algn="l" fontAlgn="ctr"/>
                      <a:r>
                        <a:rPr lang="en-US" sz="2000" b="0" i="0" u="none" strike="noStrike">
                          <a:solidFill>
                            <a:srgbClr val="000000"/>
                          </a:solidFill>
                          <a:latin typeface="Calibri"/>
                        </a:rPr>
                        <a:t>50.004 million </a:t>
                      </a:r>
                    </a:p>
                  </a:txBody>
                  <a:tcPr marL="7620" marR="7620" marT="7620" marB="0" anchor="ctr">
                    <a:lnL>
                      <a:noFill/>
                    </a:lnL>
                    <a:lnR>
                      <a:noFill/>
                    </a:lnR>
                    <a:lnT>
                      <a:noFill/>
                    </a:lnT>
                    <a:lnB>
                      <a:noFill/>
                    </a:lnB>
                  </a:tcPr>
                </a:tc>
              </a:tr>
              <a:tr h="392124">
                <a:tc>
                  <a:txBody>
                    <a:bodyPr/>
                    <a:lstStyle/>
                    <a:p>
                      <a:pPr algn="l" fontAlgn="ctr"/>
                      <a:r>
                        <a:rPr lang="en-US" sz="2000" b="0" i="0" u="none" strike="noStrike" dirty="0">
                          <a:solidFill>
                            <a:srgbClr val="000000"/>
                          </a:solidFill>
                          <a:latin typeface="Calibri"/>
                        </a:rPr>
                        <a:t>GDP per capita (2012)</a:t>
                      </a:r>
                    </a:p>
                  </a:txBody>
                  <a:tcPr marL="7620" marR="7620" marT="7620" marB="0" anchor="ctr">
                    <a:lnL>
                      <a:noFill/>
                    </a:lnL>
                    <a:lnR>
                      <a:noFill/>
                    </a:lnR>
                    <a:lnT>
                      <a:noFill/>
                    </a:lnT>
                    <a:lnB>
                      <a:noFill/>
                    </a:lnB>
                  </a:tcPr>
                </a:tc>
                <a:tc>
                  <a:txBody>
                    <a:bodyPr/>
                    <a:lstStyle/>
                    <a:p>
                      <a:pPr algn="l" fontAlgn="ctr"/>
                      <a:r>
                        <a:rPr lang="en-US" sz="2000" b="0" i="0" u="none" strike="noStrike">
                          <a:solidFill>
                            <a:srgbClr val="000000"/>
                          </a:solidFill>
                          <a:latin typeface="Calibri"/>
                        </a:rPr>
                        <a:t>22,708 USD</a:t>
                      </a:r>
                    </a:p>
                  </a:txBody>
                  <a:tcPr marL="7620" marR="7620" marT="7620" marB="0" anchor="ctr">
                    <a:lnL>
                      <a:noFill/>
                    </a:lnL>
                    <a:lnR>
                      <a:noFill/>
                    </a:lnR>
                    <a:lnT>
                      <a:noFill/>
                    </a:lnT>
                    <a:lnB>
                      <a:noFill/>
                    </a:lnB>
                  </a:tcPr>
                </a:tc>
              </a:tr>
              <a:tr h="392124">
                <a:tc>
                  <a:txBody>
                    <a:bodyPr/>
                    <a:lstStyle/>
                    <a:p>
                      <a:pPr algn="l" fontAlgn="ctr"/>
                      <a:r>
                        <a:rPr lang="en-US" sz="2000" b="0" i="0" u="none" strike="noStrike">
                          <a:solidFill>
                            <a:srgbClr val="000000"/>
                          </a:solidFill>
                          <a:latin typeface="Calibri"/>
                        </a:rPr>
                        <a:t>Household Income (2013, 1/4)</a:t>
                      </a:r>
                    </a:p>
                  </a:txBody>
                  <a:tcPr marL="7620" marR="7620" marT="7620" marB="0" anchor="ctr">
                    <a:lnL>
                      <a:noFill/>
                    </a:lnL>
                    <a:lnR>
                      <a:noFill/>
                    </a:lnR>
                    <a:lnT>
                      <a:noFill/>
                    </a:lnT>
                    <a:lnB>
                      <a:noFill/>
                    </a:lnB>
                  </a:tcPr>
                </a:tc>
                <a:tc>
                  <a:txBody>
                    <a:bodyPr/>
                    <a:lstStyle/>
                    <a:p>
                      <a:pPr algn="l" fontAlgn="ctr"/>
                      <a:r>
                        <a:rPr lang="en-US" sz="2000" b="0" i="0" u="none" strike="noStrike" dirty="0">
                          <a:solidFill>
                            <a:srgbClr val="000000"/>
                          </a:solidFill>
                          <a:latin typeface="Calibri"/>
                        </a:rPr>
                        <a:t>4,192,558 won (3,710 USD)</a:t>
                      </a:r>
                    </a:p>
                  </a:txBody>
                  <a:tcPr marL="7620" marR="7620" marT="7620" marB="0" anchor="ctr">
                    <a:lnL>
                      <a:noFill/>
                    </a:lnL>
                    <a:lnR>
                      <a:noFill/>
                    </a:lnR>
                    <a:lnT>
                      <a:noFill/>
                    </a:lnT>
                    <a:lnB>
                      <a:noFill/>
                    </a:lnB>
                  </a:tcPr>
                </a:tc>
              </a:tr>
              <a:tr h="392124">
                <a:tc>
                  <a:txBody>
                    <a:bodyPr/>
                    <a:lstStyle/>
                    <a:p>
                      <a:pPr algn="l" fontAlgn="ctr"/>
                      <a:r>
                        <a:rPr lang="en-US" sz="2000" b="0" i="0" u="none" strike="noStrike">
                          <a:solidFill>
                            <a:srgbClr val="000000"/>
                          </a:solidFill>
                          <a:latin typeface="Calibri"/>
                        </a:rPr>
                        <a:t>Household expenditure (2013, 1/4)</a:t>
                      </a:r>
                    </a:p>
                  </a:txBody>
                  <a:tcPr marL="7620" marR="7620" marT="7620" marB="0" anchor="ctr">
                    <a:lnL>
                      <a:noFill/>
                    </a:lnL>
                    <a:lnR>
                      <a:noFill/>
                    </a:lnR>
                    <a:lnT>
                      <a:noFill/>
                    </a:lnT>
                    <a:lnB>
                      <a:noFill/>
                    </a:lnB>
                  </a:tcPr>
                </a:tc>
                <a:tc>
                  <a:txBody>
                    <a:bodyPr/>
                    <a:lstStyle/>
                    <a:p>
                      <a:pPr algn="l" fontAlgn="ctr"/>
                      <a:r>
                        <a:rPr lang="en-US" sz="2000" b="0" i="0" u="none" strike="noStrike">
                          <a:solidFill>
                            <a:srgbClr val="000000"/>
                          </a:solidFill>
                          <a:latin typeface="Calibri"/>
                        </a:rPr>
                        <a:t>3,344,597 won (2,962 USD)  </a:t>
                      </a:r>
                    </a:p>
                  </a:txBody>
                  <a:tcPr marL="7620" marR="7620" marT="7620" marB="0" anchor="ctr">
                    <a:lnL>
                      <a:noFill/>
                    </a:lnL>
                    <a:lnR>
                      <a:noFill/>
                    </a:lnR>
                    <a:lnT>
                      <a:noFill/>
                    </a:lnT>
                    <a:lnB>
                      <a:noFill/>
                    </a:lnB>
                  </a:tcPr>
                </a:tc>
              </a:tr>
              <a:tr h="321460">
                <a:tc>
                  <a:txBody>
                    <a:bodyPr/>
                    <a:lstStyle/>
                    <a:p>
                      <a:pPr algn="l" fontAlgn="ctr"/>
                      <a:endParaRPr lang="en-US" sz="2000" b="1" i="0" u="none" strike="noStrike" dirty="0">
                        <a:solidFill>
                          <a:srgbClr val="000000"/>
                        </a:solidFill>
                        <a:latin typeface="Calibri"/>
                      </a:endParaRPr>
                    </a:p>
                  </a:txBody>
                  <a:tcPr marL="7620" marR="7620" marT="7620" marB="0" anchor="ctr">
                    <a:lnL>
                      <a:noFill/>
                    </a:lnL>
                    <a:lnR>
                      <a:noFill/>
                    </a:lnR>
                    <a:lnT>
                      <a:noFill/>
                    </a:lnT>
                    <a:lnB>
                      <a:noFill/>
                    </a:lnB>
                  </a:tcPr>
                </a:tc>
                <a:tc>
                  <a:txBody>
                    <a:bodyPr/>
                    <a:lstStyle/>
                    <a:p>
                      <a:pPr algn="l" fontAlgn="ctr"/>
                      <a:endParaRPr lang="en-US" sz="2000" b="1" i="0" u="none" strike="noStrike" dirty="0">
                        <a:solidFill>
                          <a:srgbClr val="000000"/>
                        </a:solidFill>
                        <a:latin typeface="Calibri"/>
                      </a:endParaRPr>
                    </a:p>
                  </a:txBody>
                  <a:tcPr marL="7620" marR="7620" marT="7620" marB="0" anchor="ctr">
                    <a:lnL>
                      <a:noFill/>
                    </a:lnL>
                    <a:lnR>
                      <a:noFill/>
                    </a:lnR>
                    <a:lnT>
                      <a:noFill/>
                    </a:lnT>
                    <a:lnB>
                      <a:noFill/>
                    </a:lnB>
                  </a:tcPr>
                </a:tc>
              </a:tr>
              <a:tr h="392124">
                <a:tc>
                  <a:txBody>
                    <a:bodyPr/>
                    <a:lstStyle/>
                    <a:p>
                      <a:pPr algn="l" fontAlgn="ctr"/>
                      <a:r>
                        <a:rPr lang="en-US" sz="2000" b="1" i="0" u="none" strike="noStrike" dirty="0">
                          <a:solidFill>
                            <a:srgbClr val="00B0F0"/>
                          </a:solidFill>
                          <a:latin typeface="Calibri"/>
                        </a:rPr>
                        <a:t>Household debt (2012)</a:t>
                      </a:r>
                    </a:p>
                  </a:txBody>
                  <a:tcPr marL="7620" marR="7620" marT="7620" marB="0" anchor="ctr">
                    <a:lnL>
                      <a:noFill/>
                    </a:lnL>
                    <a:lnR>
                      <a:noFill/>
                    </a:lnR>
                    <a:lnT>
                      <a:noFill/>
                    </a:lnT>
                    <a:lnB>
                      <a:noFill/>
                    </a:lnB>
                  </a:tcPr>
                </a:tc>
                <a:tc>
                  <a:txBody>
                    <a:bodyPr/>
                    <a:lstStyle/>
                    <a:p>
                      <a:pPr algn="l" fontAlgn="ctr"/>
                      <a:r>
                        <a:rPr lang="en-US" sz="2000" b="1" i="0" u="none" strike="noStrike" dirty="0">
                          <a:solidFill>
                            <a:srgbClr val="00B0F0"/>
                          </a:solidFill>
                          <a:latin typeface="Calibri"/>
                        </a:rPr>
                        <a:t>963.8 trillion won (853.7 trillion USD)</a:t>
                      </a:r>
                    </a:p>
                  </a:txBody>
                  <a:tcPr marL="7620" marR="7620" marT="7620" marB="0" anchor="ctr">
                    <a:lnL>
                      <a:noFill/>
                    </a:lnL>
                    <a:lnR>
                      <a:noFill/>
                    </a:lnR>
                    <a:lnT>
                      <a:noFill/>
                    </a:lnT>
                    <a:lnB>
                      <a:noFill/>
                    </a:lnB>
                  </a:tcPr>
                </a:tc>
              </a:tr>
              <a:tr h="392124">
                <a:tc>
                  <a:txBody>
                    <a:bodyPr/>
                    <a:lstStyle/>
                    <a:p>
                      <a:pPr algn="l" fontAlgn="ctr"/>
                      <a:r>
                        <a:rPr lang="en-US" sz="2000" b="1" i="0" u="none" strike="noStrike">
                          <a:solidFill>
                            <a:srgbClr val="00B0F0"/>
                          </a:solidFill>
                          <a:latin typeface="Calibri"/>
                        </a:rPr>
                        <a:t>Total households (2012, 08)</a:t>
                      </a:r>
                    </a:p>
                  </a:txBody>
                  <a:tcPr marL="7620" marR="7620" marT="7620" marB="0" anchor="ctr">
                    <a:lnL>
                      <a:noFill/>
                    </a:lnL>
                    <a:lnR>
                      <a:noFill/>
                    </a:lnR>
                    <a:lnT>
                      <a:noFill/>
                    </a:lnT>
                    <a:lnB>
                      <a:noFill/>
                    </a:lnB>
                  </a:tcPr>
                </a:tc>
                <a:tc>
                  <a:txBody>
                    <a:bodyPr/>
                    <a:lstStyle/>
                    <a:p>
                      <a:pPr algn="l" fontAlgn="b"/>
                      <a:r>
                        <a:rPr lang="en-US" sz="2000" b="1" i="0" u="none" strike="noStrike">
                          <a:solidFill>
                            <a:srgbClr val="00B0F0"/>
                          </a:solidFill>
                          <a:latin typeface="Calibri"/>
                        </a:rPr>
                        <a:t>17,951 thousand </a:t>
                      </a:r>
                    </a:p>
                  </a:txBody>
                  <a:tcPr marL="7620" marR="7620" marT="7620" marB="0" anchor="b">
                    <a:lnL>
                      <a:noFill/>
                    </a:lnL>
                    <a:lnR>
                      <a:noFill/>
                    </a:lnR>
                    <a:lnT>
                      <a:noFill/>
                    </a:lnT>
                    <a:lnB>
                      <a:noFill/>
                    </a:lnB>
                  </a:tcPr>
                </a:tc>
              </a:tr>
              <a:tr h="392124">
                <a:tc>
                  <a:txBody>
                    <a:bodyPr/>
                    <a:lstStyle/>
                    <a:p>
                      <a:pPr algn="l" fontAlgn="ctr"/>
                      <a:r>
                        <a:rPr lang="en-US" sz="2000" b="1" i="0" u="none" strike="noStrike">
                          <a:solidFill>
                            <a:srgbClr val="00B0F0"/>
                          </a:solidFill>
                          <a:latin typeface="Calibri"/>
                        </a:rPr>
                        <a:t>Average household debt (2012)</a:t>
                      </a:r>
                    </a:p>
                  </a:txBody>
                  <a:tcPr marL="7620" marR="7620" marT="7620" marB="0" anchor="ctr">
                    <a:lnL>
                      <a:noFill/>
                    </a:lnL>
                    <a:lnR>
                      <a:noFill/>
                    </a:lnR>
                    <a:lnT>
                      <a:noFill/>
                    </a:lnT>
                    <a:lnB>
                      <a:noFill/>
                    </a:lnB>
                  </a:tcPr>
                </a:tc>
                <a:tc>
                  <a:txBody>
                    <a:bodyPr/>
                    <a:lstStyle/>
                    <a:p>
                      <a:pPr algn="l" fontAlgn="ctr"/>
                      <a:r>
                        <a:rPr lang="en-US" sz="2000" b="1" i="0" u="none" strike="noStrike" dirty="0">
                          <a:solidFill>
                            <a:srgbClr val="00B0F0"/>
                          </a:solidFill>
                          <a:latin typeface="Calibri"/>
                        </a:rPr>
                        <a:t>52.9 million won (46,823 USD)</a:t>
                      </a:r>
                    </a:p>
                  </a:txBody>
                  <a:tcPr marL="7620" marR="7620" marT="7620" marB="0" anchor="ctr">
                    <a:lnL>
                      <a:noFill/>
                    </a:lnL>
                    <a:lnR>
                      <a:noFill/>
                    </a:lnR>
                    <a:lnT>
                      <a:noFill/>
                    </a:lnT>
                    <a:lnB>
                      <a:noFill/>
                    </a:lnB>
                  </a:tcPr>
                </a:tc>
              </a:tr>
              <a:tr h="392124">
                <a:tc>
                  <a:txBody>
                    <a:bodyPr/>
                    <a:lstStyle/>
                    <a:p>
                      <a:pPr algn="l" fontAlgn="ct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c>
                  <a:txBody>
                    <a:bodyPr/>
                    <a:lstStyle/>
                    <a:p>
                      <a:pPr algn="l" fontAlgn="ct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r>
              <a:tr h="392124">
                <a:tc>
                  <a:txBody>
                    <a:bodyPr/>
                    <a:lstStyle/>
                    <a:p>
                      <a:pPr algn="l" fontAlgn="ctr"/>
                      <a:r>
                        <a:rPr lang="en-US" sz="2000" b="0" i="0" u="none" strike="noStrike" dirty="0">
                          <a:solidFill>
                            <a:srgbClr val="000000"/>
                          </a:solidFill>
                          <a:latin typeface="Calibri"/>
                        </a:rPr>
                        <a:t>Unemployment rate (2013, 05)</a:t>
                      </a:r>
                    </a:p>
                  </a:txBody>
                  <a:tcPr marL="7620" marR="7620" marT="7620" marB="0" anchor="ctr">
                    <a:lnL>
                      <a:noFill/>
                    </a:lnL>
                    <a:lnR>
                      <a:noFill/>
                    </a:lnR>
                    <a:lnT>
                      <a:noFill/>
                    </a:lnT>
                    <a:lnB>
                      <a:noFill/>
                    </a:lnB>
                  </a:tcPr>
                </a:tc>
                <a:tc>
                  <a:txBody>
                    <a:bodyPr/>
                    <a:lstStyle/>
                    <a:p>
                      <a:pPr algn="l" fontAlgn="ctr"/>
                      <a:r>
                        <a:rPr lang="en-US" sz="2000" b="0" i="0" u="none" strike="noStrike" dirty="0">
                          <a:solidFill>
                            <a:srgbClr val="000000"/>
                          </a:solidFill>
                          <a:latin typeface="Calibri"/>
                        </a:rPr>
                        <a:t>3.0</a:t>
                      </a:r>
                      <a:r>
                        <a:rPr lang="en-US" sz="2000" b="0" i="0" u="none" strike="noStrike" dirty="0" smtClean="0">
                          <a:solidFill>
                            <a:srgbClr val="000000"/>
                          </a:solidFill>
                          <a:latin typeface="Calibri"/>
                        </a:rPr>
                        <a:t>% </a:t>
                      </a:r>
                      <a:r>
                        <a:rPr lang="en-US" sz="2000" b="0" i="0" u="none" strike="noStrike" baseline="0" dirty="0" smtClean="0">
                          <a:solidFill>
                            <a:srgbClr val="000000"/>
                          </a:solidFill>
                          <a:latin typeface="Calibri"/>
                        </a:rPr>
                        <a:t>                         </a:t>
                      </a: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r>
              <a:tr h="392124">
                <a:tc>
                  <a:txBody>
                    <a:bodyPr/>
                    <a:lstStyle/>
                    <a:p>
                      <a:pPr algn="l" fontAlgn="ctr"/>
                      <a:r>
                        <a:rPr lang="en-US" sz="2000" b="0" i="0" u="none" strike="noStrike" dirty="0">
                          <a:solidFill>
                            <a:srgbClr val="000000"/>
                          </a:solidFill>
                          <a:latin typeface="Calibri"/>
                        </a:rPr>
                        <a:t>Employment rate (2013, 05)</a:t>
                      </a:r>
                    </a:p>
                  </a:txBody>
                  <a:tcPr marL="7620" marR="7620" marT="7620" marB="0" anchor="ctr">
                    <a:lnL>
                      <a:noFill/>
                    </a:lnL>
                    <a:lnR>
                      <a:noFill/>
                    </a:lnR>
                    <a:lnT>
                      <a:noFill/>
                    </a:lnT>
                    <a:lnB>
                      <a:noFill/>
                    </a:lnB>
                  </a:tcPr>
                </a:tc>
                <a:tc>
                  <a:txBody>
                    <a:bodyPr/>
                    <a:lstStyle/>
                    <a:p>
                      <a:pPr algn="l" fontAlgn="ctr"/>
                      <a:r>
                        <a:rPr lang="en-US" sz="2000" b="0" i="0" u="none" strike="noStrike" dirty="0" smtClean="0">
                          <a:solidFill>
                            <a:srgbClr val="000000"/>
                          </a:solidFill>
                          <a:latin typeface="Calibri"/>
                        </a:rPr>
                        <a:t>60.4%</a:t>
                      </a: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r>
              <a:tr h="392124">
                <a:tc>
                  <a:txBody>
                    <a:bodyPr/>
                    <a:lstStyle/>
                    <a:p>
                      <a:pPr algn="l" fontAlgn="ctr"/>
                      <a:r>
                        <a:rPr lang="en-US" sz="2000" b="0" i="0" u="none" strike="noStrike" dirty="0" smtClean="0">
                          <a:solidFill>
                            <a:srgbClr val="000000"/>
                          </a:solidFill>
                          <a:latin typeface="Calibri"/>
                        </a:rPr>
                        <a:t> </a:t>
                      </a:r>
                      <a:r>
                        <a:rPr lang="en-US" sz="2000" b="0" i="0" u="none" strike="noStrike" dirty="0">
                          <a:solidFill>
                            <a:srgbClr val="000000"/>
                          </a:solidFill>
                          <a:latin typeface="Calibri"/>
                        </a:rPr>
                        <a:t>CPI growth rate (2013, 05) </a:t>
                      </a:r>
                    </a:p>
                  </a:txBody>
                  <a:tcPr marL="7620" marR="7620" marT="7620" marB="0" anchor="ctr">
                    <a:lnL>
                      <a:noFill/>
                    </a:lnL>
                    <a:lnR>
                      <a:noFill/>
                    </a:lnR>
                    <a:lnT>
                      <a:noFill/>
                    </a:lnT>
                    <a:lnB>
                      <a:noFill/>
                    </a:lnB>
                  </a:tcPr>
                </a:tc>
                <a:tc>
                  <a:txBody>
                    <a:bodyPr/>
                    <a:lstStyle/>
                    <a:p>
                      <a:pPr algn="l" fontAlgn="ctr"/>
                      <a:r>
                        <a:rPr lang="en-US" sz="2000" b="0" i="0" u="none" strike="noStrike" dirty="0" smtClean="0">
                          <a:solidFill>
                            <a:srgbClr val="000000"/>
                          </a:solidFill>
                          <a:latin typeface="Calibri"/>
                        </a:rPr>
                        <a:t>1.3%</a:t>
                      </a: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r>
              <a:tr h="392124">
                <a:tc>
                  <a:txBody>
                    <a:bodyPr/>
                    <a:lstStyle/>
                    <a:p>
                      <a:pPr algn="l" fontAlgn="ctr"/>
                      <a:r>
                        <a:rPr lang="en-US" sz="2000" b="0" i="0" u="none" strike="noStrike">
                          <a:solidFill>
                            <a:srgbClr val="000000"/>
                          </a:solidFill>
                          <a:latin typeface="Calibri"/>
                        </a:rPr>
                        <a:t>Life expecantcy (2011)</a:t>
                      </a:r>
                    </a:p>
                  </a:txBody>
                  <a:tcPr marL="7620" marR="7620" marT="7620" marB="0" anchor="ctr">
                    <a:lnL>
                      <a:noFill/>
                    </a:lnL>
                    <a:lnR>
                      <a:noFill/>
                    </a:lnR>
                    <a:lnT>
                      <a:noFill/>
                    </a:lnT>
                    <a:lnB>
                      <a:noFill/>
                    </a:lnB>
                  </a:tcPr>
                </a:tc>
                <a:tc>
                  <a:txBody>
                    <a:bodyPr/>
                    <a:lstStyle/>
                    <a:p>
                      <a:pPr algn="l" fontAlgn="ctr"/>
                      <a:r>
                        <a:rPr lang="en-US" sz="2000" b="0" i="0" u="none" strike="noStrike" dirty="0">
                          <a:solidFill>
                            <a:srgbClr val="000000"/>
                          </a:solidFill>
                          <a:latin typeface="Calibri"/>
                        </a:rPr>
                        <a:t>81.2 </a:t>
                      </a:r>
                      <a:r>
                        <a:rPr lang="en-US" sz="2000" b="0" i="0" u="none" strike="noStrike" dirty="0" smtClean="0">
                          <a:solidFill>
                            <a:srgbClr val="000000"/>
                          </a:solidFill>
                          <a:latin typeface="Calibri"/>
                        </a:rPr>
                        <a:t>years (84.5 </a:t>
                      </a:r>
                      <a:r>
                        <a:rPr lang="en-US" sz="2000" b="0" i="0" u="none" strike="noStrike" dirty="0">
                          <a:solidFill>
                            <a:srgbClr val="000000"/>
                          </a:solidFill>
                          <a:latin typeface="Calibri"/>
                        </a:rPr>
                        <a:t>for female, 77.7 for male)</a:t>
                      </a:r>
                    </a:p>
                  </a:txBody>
                  <a:tcPr marL="7620" marR="7620" marT="7620" marB="0" anchor="ctr">
                    <a:lnL>
                      <a:noFill/>
                    </a:lnL>
                    <a:lnR>
                      <a:noFill/>
                    </a:lnR>
                    <a:lnT>
                      <a:noFill/>
                    </a:lnT>
                    <a:lnB>
                      <a:noFill/>
                    </a:lnB>
                  </a:tcPr>
                </a:tc>
              </a:tr>
              <a:tr h="392124">
                <a:tc>
                  <a:txBody>
                    <a:bodyPr/>
                    <a:lstStyle/>
                    <a:p>
                      <a:pPr algn="l" fontAlgn="ctr"/>
                      <a:r>
                        <a:rPr lang="en-US" sz="2000" b="0" i="0" u="none" strike="noStrike">
                          <a:solidFill>
                            <a:srgbClr val="000000"/>
                          </a:solidFill>
                          <a:latin typeface="Calibri"/>
                        </a:rPr>
                        <a:t>% of Population over 65 (2012)</a:t>
                      </a:r>
                    </a:p>
                  </a:txBody>
                  <a:tcPr marL="7620" marR="7620" marT="7620" marB="0" anchor="ctr">
                    <a:lnL>
                      <a:noFill/>
                    </a:lnL>
                    <a:lnR>
                      <a:noFill/>
                    </a:lnR>
                    <a:lnT>
                      <a:noFill/>
                    </a:lnT>
                    <a:lnB>
                      <a:noFill/>
                    </a:lnB>
                  </a:tcPr>
                </a:tc>
                <a:tc>
                  <a:txBody>
                    <a:bodyPr/>
                    <a:lstStyle/>
                    <a:p>
                      <a:pPr algn="l" fontAlgn="ctr"/>
                      <a:r>
                        <a:rPr lang="en-US" sz="2000" b="0" i="0" u="none" strike="noStrike" dirty="0" smtClean="0">
                          <a:solidFill>
                            <a:srgbClr val="000000"/>
                          </a:solidFill>
                          <a:latin typeface="Calibri"/>
                        </a:rPr>
                        <a:t>12.2%</a:t>
                      </a:r>
                      <a:endParaRPr lang="en-US" sz="2000" b="0" i="0" u="none" strike="noStrike" dirty="0">
                        <a:solidFill>
                          <a:srgbClr val="000000"/>
                        </a:solidFill>
                        <a:latin typeface="Calibri"/>
                      </a:endParaRPr>
                    </a:p>
                  </a:txBody>
                  <a:tcPr marL="7620" marR="7620" marT="762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8200"/>
            <a:ext cx="8229600" cy="5867400"/>
          </a:xfrm>
        </p:spPr>
        <p:txBody>
          <a:bodyPr>
            <a:normAutofit fontScale="85000" lnSpcReduction="10000"/>
          </a:bodyPr>
          <a:lstStyle/>
          <a:p>
            <a:pPr>
              <a:lnSpc>
                <a:spcPct val="120000"/>
              </a:lnSpc>
            </a:pPr>
            <a:r>
              <a:rPr lang="en-US" sz="2600" dirty="0" smtClean="0"/>
              <a:t>The strength of the supervision was not sufficient to rein in the expansion of household debt as it only focused on the LTV-oriented regulation and the different regulation systems for different financial sectors. </a:t>
            </a:r>
          </a:p>
          <a:p>
            <a:pPr>
              <a:lnSpc>
                <a:spcPct val="120000"/>
              </a:lnSpc>
            </a:pPr>
            <a:endParaRPr lang="en-US" sz="2600" dirty="0" smtClean="0"/>
          </a:p>
          <a:p>
            <a:pPr>
              <a:lnSpc>
                <a:spcPct val="120000"/>
              </a:lnSpc>
            </a:pPr>
            <a:r>
              <a:rPr lang="en-US" sz="2600" dirty="0" smtClean="0"/>
              <a:t>Accordingly, in the early stage of increase in housing prices, the regulation centered on the LTV failed to effectively rein in the expansion of household debt. </a:t>
            </a:r>
          </a:p>
          <a:p>
            <a:pPr>
              <a:lnSpc>
                <a:spcPct val="120000"/>
              </a:lnSpc>
            </a:pPr>
            <a:endParaRPr lang="en-US" sz="2600" dirty="0" smtClean="0"/>
          </a:p>
          <a:p>
            <a:pPr>
              <a:lnSpc>
                <a:spcPct val="120000"/>
              </a:lnSpc>
            </a:pPr>
            <a:r>
              <a:rPr lang="en-US" sz="2600" dirty="0" smtClean="0"/>
              <a:t>The failure of sequentially implementing the DTI regulation after the LTV regulation, due to the resistance from the financial sector and arguments against the use of DTI as it is an excessive policy intervention, is also regarded as a reason that the exploding rise of household debt was not preemptively suppressed.</a:t>
            </a:r>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Autofit/>
          </a:bodyPr>
          <a:lstStyle/>
          <a:p>
            <a:r>
              <a:rPr lang="en-US" sz="2800" dirty="0" smtClean="0"/>
              <a:t>Loan to Value (LTV) ratio and Debt to Income (DTI)  ratio </a:t>
            </a:r>
            <a:endParaRPr lang="en-US" sz="2800"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pPr>
              <a:lnSpc>
                <a:spcPct val="110000"/>
              </a:lnSpc>
            </a:pPr>
            <a:r>
              <a:rPr lang="en-US" sz="2200" dirty="0" smtClean="0"/>
              <a:t>The LTV ratio is the most effective policy tool that the financial regulation authority can use to manage risks associated with the fluctuation in the value of real estate.</a:t>
            </a:r>
          </a:p>
          <a:p>
            <a:pPr lvl="1">
              <a:lnSpc>
                <a:spcPct val="110000"/>
              </a:lnSpc>
            </a:pPr>
            <a:endParaRPr lang="en-US" sz="2200" dirty="0" smtClean="0"/>
          </a:p>
          <a:p>
            <a:pPr>
              <a:lnSpc>
                <a:spcPct val="110000"/>
              </a:lnSpc>
            </a:pPr>
            <a:r>
              <a:rPr lang="en-US" sz="2200" dirty="0" smtClean="0"/>
              <a:t>The LTV ratio can be underestimated if it does not properly account for the “</a:t>
            </a:r>
            <a:r>
              <a:rPr lang="en-US" sz="2200" dirty="0" err="1" smtClean="0"/>
              <a:t>Jeon</a:t>
            </a:r>
            <a:r>
              <a:rPr lang="en-US" sz="2200" dirty="0" smtClean="0"/>
              <a:t> Se (</a:t>
            </a:r>
            <a:r>
              <a:rPr lang="ko-KR" altLang="en-US" sz="2200" dirty="0" smtClean="0"/>
              <a:t>전세</a:t>
            </a:r>
            <a:r>
              <a:rPr lang="en-US" altLang="ko-KR" sz="2200" dirty="0" smtClean="0"/>
              <a:t>)</a:t>
            </a:r>
            <a:r>
              <a:rPr lang="en-US" sz="2200" dirty="0" smtClean="0"/>
              <a:t>” deposit, where substantial deposit (54.14% in 2012) is required to lease a property.  (school district)</a:t>
            </a:r>
          </a:p>
          <a:p>
            <a:pPr>
              <a:lnSpc>
                <a:spcPct val="110000"/>
              </a:lnSpc>
            </a:pPr>
            <a:endParaRPr lang="en-US" sz="2200" dirty="0" smtClean="0"/>
          </a:p>
          <a:p>
            <a:pPr>
              <a:lnSpc>
                <a:spcPct val="110000"/>
              </a:lnSpc>
            </a:pPr>
            <a:r>
              <a:rPr lang="en-US" sz="2200" dirty="0" smtClean="0"/>
              <a:t>Currently, in Seoul Metropolitan Area, the LTV ratio is 50% on houses of price lower than 600 million won and 60% on others. (80% is low LTV in the US). The DTI ratio is 50% in Seoul, and 60% in Seoul Metropolitan Area.</a:t>
            </a:r>
          </a:p>
          <a:p>
            <a:pPr>
              <a:lnSpc>
                <a:spcPct val="110000"/>
              </a:lnSpc>
            </a:pPr>
            <a:endParaRPr lang="en-US" sz="2200" dirty="0" smtClean="0"/>
          </a:p>
          <a:p>
            <a:pPr>
              <a:lnSpc>
                <a:spcPct val="110000"/>
              </a:lnSpc>
            </a:pPr>
            <a:r>
              <a:rPr lang="en-US" sz="2200" dirty="0" smtClean="0"/>
              <a:t>Even the DTI-oriented regulation, which was fully implemented by the end of 2006, had little desired effect, as the regulations had to be adapted to accommodate the global financial crisis at that time.  </a:t>
            </a:r>
          </a:p>
          <a:p>
            <a:endParaRPr lang="en-US" sz="2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Remedies by the Korean Government</a:t>
            </a:r>
            <a:endParaRPr lang="en-US" sz="3600" dirty="0"/>
          </a:p>
        </p:txBody>
      </p:sp>
      <p:sp>
        <p:nvSpPr>
          <p:cNvPr id="3" name="Content Placeholder 2"/>
          <p:cNvSpPr>
            <a:spLocks noGrp="1"/>
          </p:cNvSpPr>
          <p:nvPr>
            <p:ph idx="1"/>
          </p:nvPr>
        </p:nvSpPr>
        <p:spPr>
          <a:xfrm>
            <a:off x="457200" y="1600200"/>
            <a:ext cx="8229600" cy="4724400"/>
          </a:xfrm>
        </p:spPr>
        <p:txBody>
          <a:bodyPr>
            <a:normAutofit/>
          </a:bodyPr>
          <a:lstStyle/>
          <a:p>
            <a:r>
              <a:rPr lang="en-US" sz="2400" dirty="0" smtClean="0"/>
              <a:t>Many </a:t>
            </a:r>
            <a:r>
              <a:rPr lang="en-US" sz="2400" dirty="0"/>
              <a:t>policies were implemented with a varying degree of </a:t>
            </a:r>
            <a:r>
              <a:rPr lang="en-US" sz="2400" dirty="0" smtClean="0"/>
              <a:t>success to address the household debt problem. </a:t>
            </a:r>
          </a:p>
          <a:p>
            <a:endParaRPr lang="en-US" sz="2400" dirty="0" smtClean="0"/>
          </a:p>
          <a:p>
            <a:pPr lvl="1"/>
            <a:r>
              <a:rPr lang="en-US" sz="2000" dirty="0" smtClean="0"/>
              <a:t>“Comprehensive </a:t>
            </a:r>
            <a:r>
              <a:rPr lang="en-US" sz="2000" dirty="0"/>
              <a:t>measures to induce a soft landing for household debts” </a:t>
            </a:r>
            <a:r>
              <a:rPr lang="en-US" sz="2000" dirty="0" smtClean="0"/>
              <a:t>– </a:t>
            </a:r>
            <a:r>
              <a:rPr lang="ko-KR" altLang="en-US" sz="1600" dirty="0" smtClean="0"/>
              <a:t>가계부채 연착륙 종합대책 </a:t>
            </a:r>
            <a:r>
              <a:rPr lang="en-US" altLang="ko-KR" sz="2000" dirty="0" smtClean="0"/>
              <a:t>- </a:t>
            </a:r>
            <a:r>
              <a:rPr lang="en-US" sz="2000" dirty="0" smtClean="0"/>
              <a:t>in </a:t>
            </a:r>
            <a:r>
              <a:rPr lang="en-US" sz="2000" dirty="0"/>
              <a:t>June 2011 </a:t>
            </a:r>
            <a:endParaRPr lang="en-US" sz="2000" dirty="0" smtClean="0"/>
          </a:p>
          <a:p>
            <a:pPr lvl="2"/>
            <a:r>
              <a:rPr lang="en-US" sz="2000" dirty="0" smtClean="0"/>
              <a:t>More fixed interest loans and adjustment of repayment period</a:t>
            </a:r>
          </a:p>
          <a:p>
            <a:pPr lvl="1"/>
            <a:endParaRPr lang="en-US" sz="2000" dirty="0" smtClean="0"/>
          </a:p>
          <a:p>
            <a:pPr lvl="1"/>
            <a:r>
              <a:rPr lang="en-US" sz="2000" dirty="0" smtClean="0"/>
              <a:t>“</a:t>
            </a:r>
            <a:r>
              <a:rPr lang="en-US" sz="2000" dirty="0"/>
              <a:t>Supplementary rules for non-banking household loan activities” </a:t>
            </a:r>
            <a:r>
              <a:rPr lang="en-US" sz="2000" dirty="0" smtClean="0"/>
              <a:t>– </a:t>
            </a:r>
            <a:r>
              <a:rPr lang="ko-KR" altLang="en-US" sz="1600" dirty="0" smtClean="0"/>
              <a:t>제</a:t>
            </a:r>
            <a:r>
              <a:rPr lang="en-US" altLang="ko-KR" sz="1600" dirty="0" smtClean="0"/>
              <a:t>2</a:t>
            </a:r>
            <a:r>
              <a:rPr lang="ko-KR" altLang="en-US" sz="1600" dirty="0" smtClean="0"/>
              <a:t>금융권 가계대출 보완대책 </a:t>
            </a:r>
            <a:r>
              <a:rPr lang="en-US" altLang="ko-KR" sz="2000" dirty="0" smtClean="0"/>
              <a:t>- </a:t>
            </a:r>
            <a:r>
              <a:rPr lang="en-US" sz="2000" dirty="0" smtClean="0"/>
              <a:t>in </a:t>
            </a:r>
            <a:r>
              <a:rPr lang="en-US" sz="2000" dirty="0"/>
              <a:t>February </a:t>
            </a:r>
            <a:r>
              <a:rPr lang="en-US" sz="2000" dirty="0" smtClean="0"/>
              <a:t>2012</a:t>
            </a:r>
          </a:p>
          <a:p>
            <a:pPr lvl="2"/>
            <a:r>
              <a:rPr lang="en-US" sz="2000" dirty="0" smtClean="0"/>
              <a:t>Regulating non-banking lending institutions (Mutual Savings Banks, Insurance companies)</a:t>
            </a:r>
          </a:p>
          <a:p>
            <a:pPr lvl="2"/>
            <a:r>
              <a:rPr lang="en-US" sz="2000" dirty="0" smtClean="0"/>
              <a:t>Loan-Deposit ratio  (</a:t>
            </a:r>
            <a:r>
              <a:rPr lang="ko-KR" altLang="en-US" sz="1600" dirty="0" smtClean="0"/>
              <a:t>예대율</a:t>
            </a:r>
            <a:r>
              <a:rPr lang="en-US" altLang="ko-KR" sz="2000" dirty="0" smtClean="0"/>
              <a:t>) </a:t>
            </a:r>
            <a:r>
              <a:rPr lang="en-US" sz="2000" dirty="0" smtClean="0"/>
              <a:t>for mutual savings banks at 80% maximum</a:t>
            </a:r>
            <a:endParaRPr lang="en-US" sz="16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172200" cy="1143000"/>
          </a:xfrm>
        </p:spPr>
        <p:txBody>
          <a:bodyPr>
            <a:normAutofit/>
          </a:bodyPr>
          <a:lstStyle/>
          <a:p>
            <a:r>
              <a:rPr lang="en-US" sz="3600" dirty="0" smtClean="0"/>
              <a:t>National Happiness Fund (NHF)</a:t>
            </a:r>
            <a:endParaRPr lang="en-US" sz="3600" dirty="0"/>
          </a:p>
        </p:txBody>
      </p:sp>
      <p:sp>
        <p:nvSpPr>
          <p:cNvPr id="3" name="Content Placeholder 2"/>
          <p:cNvSpPr>
            <a:spLocks noGrp="1"/>
          </p:cNvSpPr>
          <p:nvPr>
            <p:ph idx="1"/>
          </p:nvPr>
        </p:nvSpPr>
        <p:spPr>
          <a:xfrm>
            <a:off x="457200" y="1447800"/>
            <a:ext cx="8229600" cy="5410200"/>
          </a:xfrm>
        </p:spPr>
        <p:txBody>
          <a:bodyPr>
            <a:normAutofit fontScale="92500" lnSpcReduction="10000"/>
          </a:bodyPr>
          <a:lstStyle/>
          <a:p>
            <a:pPr>
              <a:lnSpc>
                <a:spcPct val="110000"/>
              </a:lnSpc>
            </a:pPr>
            <a:r>
              <a:rPr lang="en-US" sz="2400" dirty="0" smtClean="0"/>
              <a:t>Presidential </a:t>
            </a:r>
            <a:r>
              <a:rPr lang="en-US" sz="2400" dirty="0"/>
              <a:t>candidate Park </a:t>
            </a:r>
            <a:r>
              <a:rPr lang="en-US" sz="2400" dirty="0" err="1" smtClean="0"/>
              <a:t>Geun-hye</a:t>
            </a:r>
            <a:r>
              <a:rPr lang="en-US" sz="2400" dirty="0" smtClean="0"/>
              <a:t> made </a:t>
            </a:r>
            <a:r>
              <a:rPr lang="en-US" sz="2400" dirty="0"/>
              <a:t>a pledge to launch a National Happiness Fund (NHF)—a form of debt relief fund—of 18 trillion won </a:t>
            </a:r>
            <a:r>
              <a:rPr lang="en-US" sz="2400" dirty="0" smtClean="0"/>
              <a:t>(USD </a:t>
            </a:r>
            <a:r>
              <a:rPr lang="en-US" sz="2400" dirty="0"/>
              <a:t>17 billion) to ease the debt burden of the low-income class, in particular the 3.22 million people who are unable to service their debts</a:t>
            </a:r>
            <a:r>
              <a:rPr lang="en-US" sz="2400" dirty="0" smtClean="0"/>
              <a:t>.</a:t>
            </a:r>
            <a:endParaRPr lang="en-US" sz="2400" dirty="0"/>
          </a:p>
          <a:p>
            <a:pPr>
              <a:lnSpc>
                <a:spcPct val="110000"/>
              </a:lnSpc>
            </a:pPr>
            <a:endParaRPr lang="en-US" sz="2400" dirty="0" smtClean="0"/>
          </a:p>
          <a:p>
            <a:pPr>
              <a:lnSpc>
                <a:spcPct val="110000"/>
              </a:lnSpc>
            </a:pPr>
            <a:r>
              <a:rPr lang="en-US" sz="2400" dirty="0"/>
              <a:t>NHF was launched on March 29, 2013.  </a:t>
            </a:r>
            <a:endParaRPr lang="en-US" sz="2400" dirty="0" smtClean="0"/>
          </a:p>
          <a:p>
            <a:pPr lvl="1">
              <a:lnSpc>
                <a:spcPct val="110000"/>
              </a:lnSpc>
            </a:pPr>
            <a:r>
              <a:rPr lang="en-US" sz="2000" dirty="0" smtClean="0"/>
              <a:t>It gives </a:t>
            </a:r>
            <a:r>
              <a:rPr lang="en-US" sz="2000" dirty="0"/>
              <a:t>debtors more time to repay their loans and reduce their interest rates for a limited time</a:t>
            </a:r>
            <a:r>
              <a:rPr lang="en-US" sz="2000" dirty="0" smtClean="0"/>
              <a:t>.</a:t>
            </a:r>
          </a:p>
          <a:p>
            <a:pPr lvl="1">
              <a:lnSpc>
                <a:spcPct val="110000"/>
              </a:lnSpc>
            </a:pPr>
            <a:r>
              <a:rPr lang="en-US" sz="2000" dirty="0"/>
              <a:t>In particular, loans with interests in excess of 20% were targeted to reduce their rates to 10% range for loans taken out from financial institutions that charge high interests, sometime over 20</a:t>
            </a:r>
            <a:r>
              <a:rPr lang="en-US" sz="2000" dirty="0" smtClean="0"/>
              <a:t>%.</a:t>
            </a:r>
          </a:p>
          <a:p>
            <a:pPr lvl="1">
              <a:lnSpc>
                <a:spcPct val="110000"/>
              </a:lnSpc>
            </a:pPr>
            <a:r>
              <a:rPr lang="en-US" sz="2000" dirty="0"/>
              <a:t>Those who had been diligently paying off debts for the six months leading to end of February 2013 may be entitled to this debt relief program with maximum loan amount of 40 million won.</a:t>
            </a:r>
          </a:p>
        </p:txBody>
      </p:sp>
      <p:sp>
        <p:nvSpPr>
          <p:cNvPr id="4" name="Slide Number Placeholder 3"/>
          <p:cNvSpPr>
            <a:spLocks noGrp="1"/>
          </p:cNvSpPr>
          <p:nvPr>
            <p:ph type="sldNum" sz="quarter" idx="12"/>
          </p:nvPr>
        </p:nvSpPr>
        <p:spPr/>
        <p:txBody>
          <a:bodyPr/>
          <a:lstStyle/>
          <a:p>
            <a:fld id="{FBB47141-5781-4647-84B9-F92BBFE78FE8}" type="slidenum">
              <a:rPr lang="en-US" smtClean="0"/>
              <a:pPr/>
              <a:t>33</a:t>
            </a:fld>
            <a:endParaRPr lang="en-US"/>
          </a:p>
        </p:txBody>
      </p:sp>
      <p:pic>
        <p:nvPicPr>
          <p:cNvPr id="8196" name="Picture 4" descr="http://image.edaily.co.kr/images/photo/files/NP/S/2013/03/PS13032900068.jpg">
            <a:hlinkClick r:id="rId2"/>
          </p:cNvPr>
          <p:cNvPicPr>
            <a:picLocks noChangeAspect="1" noChangeArrowheads="1"/>
          </p:cNvPicPr>
          <p:nvPr/>
        </p:nvPicPr>
        <p:blipFill>
          <a:blip r:embed="rId3" cstate="print"/>
          <a:srcRect/>
          <a:stretch>
            <a:fillRect/>
          </a:stretch>
        </p:blipFill>
        <p:spPr bwMode="auto">
          <a:xfrm>
            <a:off x="7086600" y="152400"/>
            <a:ext cx="1752600" cy="1303632"/>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BB47141-5781-4647-84B9-F92BBFE78FE8}" type="slidenum">
              <a:rPr lang="en-US" smtClean="0"/>
              <a:pPr/>
              <a:t>34</a:t>
            </a:fld>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228600" y="1932848"/>
            <a:ext cx="8458200" cy="3849793"/>
          </a:xfrm>
          <a:prstGeom prst="rect">
            <a:avLst/>
          </a:prstGeom>
          <a:noFill/>
          <a:ln w="9525">
            <a:noFill/>
            <a:miter lim="800000"/>
            <a:headEnd/>
            <a:tailEnd/>
          </a:ln>
        </p:spPr>
      </p:pic>
      <p:sp>
        <p:nvSpPr>
          <p:cNvPr id="6" name="Title 1"/>
          <p:cNvSpPr txBox="1">
            <a:spLocks noGrp="1"/>
          </p:cNvSpPr>
          <p:nvPr>
            <p:ph type="title"/>
          </p:nvPr>
        </p:nvSpPr>
        <p:spPr>
          <a:prstGeom prst="rect">
            <a:avLst/>
          </a:prstGeom>
        </p:spPr>
        <p:txBody>
          <a:bodyPr vert="horz" lIns="91432" tIns="45716" rIns="91432" bIns="45716" rtlCol="0" anchor="ctr">
            <a:normAutofit/>
          </a:bodyPr>
          <a:lstStyle/>
          <a:p>
            <a:pPr marL="0" marR="0" lvl="0" indent="0" algn="ctr" defTabSz="914318" rtl="0" eaLnBrk="1" fontAlgn="auto" latinLnBrk="0" hangingPunct="1">
              <a:lnSpc>
                <a:spcPct val="100000"/>
              </a:lnSpc>
              <a:spcBef>
                <a:spcPct val="0"/>
              </a:spcBef>
              <a:spcAft>
                <a:spcPts val="0"/>
              </a:spcAft>
              <a:buClrTx/>
              <a:buSzTx/>
              <a:buFontTx/>
              <a:buNone/>
              <a:tabLst/>
              <a:defRPr/>
            </a:pPr>
            <a:r>
              <a:rPr lang="en-US" sz="3600" dirty="0" smtClean="0">
                <a:latin typeface="+mj-lt"/>
                <a:ea typeface="+mj-ea"/>
                <a:cs typeface="+mj-cs"/>
              </a:rPr>
              <a:t>FSC Press Release on NHF</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Title 1"/>
          <p:cNvSpPr txBox="1">
            <a:spLocks/>
          </p:cNvSpPr>
          <p:nvPr/>
        </p:nvSpPr>
        <p:spPr>
          <a:xfrm>
            <a:off x="381000" y="6172200"/>
            <a:ext cx="8229600" cy="381000"/>
          </a:xfrm>
          <a:prstGeom prst="rect">
            <a:avLst/>
          </a:prstGeom>
        </p:spPr>
        <p:txBody>
          <a:bodyPr vert="horz" lIns="91432" tIns="45716" rIns="91432" bIns="45716" rtlCol="0" anchor="ctr">
            <a:noAutofit/>
          </a:bodyPr>
          <a:lstStyle/>
          <a:p>
            <a:pPr marL="0" marR="0" lvl="0" indent="0" algn="ctr" defTabSz="914318" rtl="0" eaLnBrk="1" fontAlgn="auto" latinLnBrk="0" hangingPunct="1">
              <a:lnSpc>
                <a:spcPct val="100000"/>
              </a:lnSpc>
              <a:spcBef>
                <a:spcPct val="0"/>
              </a:spcBef>
              <a:spcAft>
                <a:spcPts val="0"/>
              </a:spcAft>
              <a:buClrTx/>
              <a:buSzTx/>
              <a:buFontTx/>
              <a:buNone/>
              <a:tabLst/>
              <a:defRPr/>
            </a:pPr>
            <a:r>
              <a:rPr kumimoji="0" lang="en-US" b="0" i="0" u="none" strike="noStrike" kern="1200" cap="none" spc="0" normalizeH="0" baseline="0" noProof="0" dirty="0" smtClean="0">
                <a:ln>
                  <a:noFill/>
                </a:ln>
                <a:solidFill>
                  <a:schemeClr val="tx1"/>
                </a:solidFill>
                <a:effectLst/>
                <a:uLnTx/>
                <a:uFillTx/>
                <a:latin typeface="+mj-lt"/>
                <a:ea typeface="+mj-ea"/>
                <a:cs typeface="+mj-cs"/>
              </a:rPr>
              <a:t>http://m.fsc.go.kr/eng/01Sub/engPressRelease.do?FLAG=VIEW&amp;CPAGE=1&amp;NUM=28010</a:t>
            </a:r>
            <a:endParaRPr kumimoji="0" lang="en-US"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BB47141-5781-4647-84B9-F92BBFE78FE8}" type="slidenum">
              <a:rPr lang="en-US" smtClean="0"/>
              <a:pPr/>
              <a:t>35</a:t>
            </a:fld>
            <a:endParaRPr lang="en-US"/>
          </a:p>
        </p:txBody>
      </p:sp>
      <p:pic>
        <p:nvPicPr>
          <p:cNvPr id="3076" name="Picture 4"/>
          <p:cNvPicPr>
            <a:picLocks noChangeAspect="1" noChangeArrowheads="1"/>
          </p:cNvPicPr>
          <p:nvPr/>
        </p:nvPicPr>
        <p:blipFill>
          <a:blip r:embed="rId2" cstate="print"/>
          <a:srcRect/>
          <a:stretch>
            <a:fillRect/>
          </a:stretch>
        </p:blipFill>
        <p:spPr bwMode="auto">
          <a:xfrm>
            <a:off x="152400" y="1066800"/>
            <a:ext cx="8738071"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172200"/>
            <a:ext cx="8229600" cy="685800"/>
          </a:xfrm>
        </p:spPr>
        <p:txBody>
          <a:bodyPr>
            <a:normAutofit/>
          </a:bodyPr>
          <a:lstStyle/>
          <a:p>
            <a:r>
              <a:rPr lang="en-US" sz="1600" dirty="0" smtClean="0"/>
              <a:t>http://m.fsc.go.kr/eng/01Sub/engPressRelease.do?FLAG=VIEW&amp;CPAGE=1&amp;NUM=28010</a:t>
            </a:r>
            <a:endParaRPr lang="en-US" sz="16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36</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123758" y="1143000"/>
            <a:ext cx="9020242" cy="4953000"/>
          </a:xfrm>
          <a:prstGeom prst="rect">
            <a:avLst/>
          </a:prstGeom>
          <a:noFill/>
          <a:ln w="9525">
            <a:noFill/>
            <a:miter lim="800000"/>
            <a:headEnd/>
            <a:tailEnd/>
          </a:ln>
        </p:spPr>
      </p:pic>
      <p:sp>
        <p:nvSpPr>
          <p:cNvPr id="6" name="Title 1"/>
          <p:cNvSpPr txBox="1">
            <a:spLocks/>
          </p:cNvSpPr>
          <p:nvPr/>
        </p:nvSpPr>
        <p:spPr>
          <a:xfrm>
            <a:off x="685800" y="381000"/>
            <a:ext cx="8229600" cy="685800"/>
          </a:xfrm>
          <a:prstGeom prst="rect">
            <a:avLst/>
          </a:prstGeom>
        </p:spPr>
        <p:txBody>
          <a:bodyPr vert="horz" lIns="91432" tIns="45716" rIns="91432" bIns="45716" rtlCol="0" anchor="ctr">
            <a:normAutofit/>
          </a:bodyPr>
          <a:lstStyle/>
          <a:p>
            <a:pPr marL="0" marR="0" lvl="0" indent="0" algn="ctr" defTabSz="914318" rtl="0" eaLnBrk="1" fontAlgn="auto" latinLnBrk="0" hangingPunct="1">
              <a:lnSpc>
                <a:spcPct val="100000"/>
              </a:lnSpc>
              <a:spcBef>
                <a:spcPct val="0"/>
              </a:spcBef>
              <a:spcAft>
                <a:spcPts val="0"/>
              </a:spcAft>
              <a:buClrTx/>
              <a:buSzTx/>
              <a:buFontTx/>
              <a:buNone/>
              <a:tabLst/>
              <a:defRPr/>
            </a:pPr>
            <a:r>
              <a:rPr lang="en-US" sz="3600" dirty="0" smtClean="0">
                <a:latin typeface="+mj-lt"/>
                <a:ea typeface="+mj-ea"/>
                <a:cs typeface="+mj-cs"/>
              </a:rPr>
              <a:t>FSC Press Release on NHF</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BB47141-5781-4647-84B9-F92BBFE78FE8}" type="slidenum">
              <a:rPr lang="en-US" smtClean="0"/>
              <a:pPr/>
              <a:t>37</a:t>
            </a:fld>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304799" y="2057400"/>
            <a:ext cx="8712647"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Problems</a:t>
            </a:r>
            <a:r>
              <a:rPr lang="en-US" dirty="0" smtClean="0"/>
              <a:t> </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r>
              <a:rPr lang="en-US" sz="2000" dirty="0" smtClean="0"/>
              <a:t>This </a:t>
            </a:r>
            <a:r>
              <a:rPr lang="en-US" sz="2000" dirty="0"/>
              <a:t>plan can create a moral hazard as the government will help the borrowers repay their </a:t>
            </a:r>
            <a:r>
              <a:rPr lang="en-US" sz="2000" dirty="0" smtClean="0"/>
              <a:t>debts.</a:t>
            </a:r>
          </a:p>
          <a:p>
            <a:r>
              <a:rPr lang="en-US" sz="2000" dirty="0" smtClean="0"/>
              <a:t>Funding </a:t>
            </a:r>
            <a:r>
              <a:rPr lang="en-US" sz="2000" dirty="0"/>
              <a:t>sources for the plan are too small and it is applicable to only a minority of people who took out institutional </a:t>
            </a:r>
            <a:r>
              <a:rPr lang="en-US" sz="2000" dirty="0" smtClean="0"/>
              <a:t>loans.</a:t>
            </a:r>
          </a:p>
          <a:p>
            <a:endParaRPr lang="en-US" sz="2000" dirty="0" smtClean="0"/>
          </a:p>
          <a:p>
            <a:r>
              <a:rPr lang="en-US" sz="2000" dirty="0" smtClean="0"/>
              <a:t>The NHF is </a:t>
            </a:r>
            <a:r>
              <a:rPr lang="en-US" sz="2000" dirty="0"/>
              <a:t>a form of political populism that threatens the market order and creates conflicts among debtors who have sincerely tried to pay their debts.</a:t>
            </a:r>
            <a:endParaRPr lang="en-US" sz="2000" dirty="0" smtClean="0"/>
          </a:p>
          <a:p>
            <a:r>
              <a:rPr lang="en-US" sz="2000" dirty="0" smtClean="0"/>
              <a:t>The </a:t>
            </a:r>
            <a:r>
              <a:rPr lang="en-US" sz="2000" dirty="0"/>
              <a:t>use of bankruptcy court or rehabilitation procedure </a:t>
            </a:r>
            <a:r>
              <a:rPr lang="en-US" sz="2000" dirty="0" smtClean="0"/>
              <a:t>may be more </a:t>
            </a:r>
            <a:r>
              <a:rPr lang="en-US" sz="2000" dirty="0"/>
              <a:t>advantageous than the use of NHF</a:t>
            </a:r>
            <a:r>
              <a:rPr lang="en-US" sz="2000" dirty="0" smtClean="0"/>
              <a:t>.</a:t>
            </a:r>
          </a:p>
          <a:p>
            <a:endParaRPr lang="en-US" sz="2000" dirty="0" smtClean="0"/>
          </a:p>
          <a:p>
            <a:r>
              <a:rPr lang="en-US" sz="2000" dirty="0" smtClean="0"/>
              <a:t>Individuals </a:t>
            </a:r>
            <a:r>
              <a:rPr lang="en-US" sz="2000" dirty="0"/>
              <a:t>who are classified as the basic livelihood security recipients who eke out a bare existence from day to day </a:t>
            </a:r>
            <a:r>
              <a:rPr lang="en-US" sz="2000" dirty="0" smtClean="0"/>
              <a:t>rarely </a:t>
            </a:r>
            <a:r>
              <a:rPr lang="en-US" sz="2000" dirty="0"/>
              <a:t>have the ability to repay.</a:t>
            </a:r>
          </a:p>
        </p:txBody>
      </p:sp>
      <p:sp>
        <p:nvSpPr>
          <p:cNvPr id="4" name="Slide Number Placeholder 3"/>
          <p:cNvSpPr>
            <a:spLocks noGrp="1"/>
          </p:cNvSpPr>
          <p:nvPr>
            <p:ph type="sldNum" sz="quarter" idx="12"/>
          </p:nvPr>
        </p:nvSpPr>
        <p:spPr/>
        <p:txBody>
          <a:bodyPr/>
          <a:lstStyle/>
          <a:p>
            <a:fld id="{FBB47141-5781-4647-84B9-F92BBFE78FE8}"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The long redemption period of 10 years was also pointed out as an obstacle to a success of the NHF.  </a:t>
            </a:r>
            <a:endParaRPr lang="en-US" sz="2000" dirty="0" smtClean="0"/>
          </a:p>
          <a:p>
            <a:pPr lvl="1"/>
            <a:r>
              <a:rPr lang="en-US" sz="2000" dirty="0" smtClean="0"/>
              <a:t>If </a:t>
            </a:r>
            <a:r>
              <a:rPr lang="en-US" sz="2000" dirty="0"/>
              <a:t>a NHF beneficiary fails to meet the terms stipulated by the NHF for only a year after successful compliance for 9 years, the efforts would turn out to be in vain. </a:t>
            </a:r>
            <a:endParaRPr lang="en-US" sz="2000" dirty="0" smtClean="0"/>
          </a:p>
          <a:p>
            <a:pPr lvl="1"/>
            <a:endParaRPr lang="en-US" sz="2000" dirty="0" smtClean="0"/>
          </a:p>
          <a:p>
            <a:r>
              <a:rPr lang="en-US" sz="2000" dirty="0" smtClean="0"/>
              <a:t>While </a:t>
            </a:r>
            <a:r>
              <a:rPr lang="en-US" sz="2000" dirty="0"/>
              <a:t>the NHF is not the fundamental solution to the household debt problem, the fund expects to ease some of the acute debt burden of the least privileged.  </a:t>
            </a:r>
            <a:endParaRPr lang="en-US" sz="2000" dirty="0" smtClean="0"/>
          </a:p>
          <a:p>
            <a:endParaRPr lang="en-US" sz="2000" dirty="0" smtClean="0"/>
          </a:p>
          <a:p>
            <a:r>
              <a:rPr lang="en-US" sz="2000" dirty="0" smtClean="0"/>
              <a:t>For </a:t>
            </a:r>
            <a:r>
              <a:rPr lang="en-US" sz="2000" dirty="0"/>
              <a:t>this reason, the NHF should be understood in light of social security and rehabilitation rather than credit amnesty.</a:t>
            </a:r>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43000" y="2667000"/>
            <a:ext cx="6781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00"/>
              </a:solidFill>
            </a:endParaRPr>
          </a:p>
        </p:txBody>
      </p:sp>
      <p:sp>
        <p:nvSpPr>
          <p:cNvPr id="2" name="Title 1"/>
          <p:cNvSpPr>
            <a:spLocks noGrp="1"/>
          </p:cNvSpPr>
          <p:nvPr>
            <p:ph type="title"/>
          </p:nvPr>
        </p:nvSpPr>
        <p:spPr>
          <a:xfrm>
            <a:off x="381000" y="6477000"/>
            <a:ext cx="7162800" cy="258763"/>
          </a:xfrm>
        </p:spPr>
        <p:txBody>
          <a:bodyPr rtlCol="0">
            <a:normAutofit fontScale="90000"/>
          </a:bodyPr>
          <a:lstStyle/>
          <a:p>
            <a:pPr fontAlgn="auto">
              <a:spcAft>
                <a:spcPts val="0"/>
              </a:spcAft>
              <a:defRPr/>
            </a:pPr>
            <a:r>
              <a:rPr lang="en-US" sz="1400" dirty="0" smtClean="0"/>
              <a:t>Source: World Bank </a:t>
            </a:r>
            <a:r>
              <a:rPr lang="en-US" sz="1400" dirty="0">
                <a:hlinkClick r:id="rId3"/>
              </a:rPr>
              <a:t>http://</a:t>
            </a:r>
            <a:r>
              <a:rPr lang="en-US" sz="1400" dirty="0" smtClean="0">
                <a:hlinkClick r:id="rId3"/>
              </a:rPr>
              <a:t>databank.worldbank.org/data/download/GDP.pdf</a:t>
            </a:r>
            <a:r>
              <a:rPr lang="en-US" sz="1400" dirty="0" smtClean="0"/>
              <a:t> (As of April 15, 2013)</a:t>
            </a:r>
            <a:endParaRPr lang="en-US" sz="1400" dirty="0"/>
          </a:p>
        </p:txBody>
      </p:sp>
      <p:pic>
        <p:nvPicPr>
          <p:cNvPr id="4100" name="Picture 2"/>
          <p:cNvPicPr>
            <a:picLocks noChangeAspect="1" noChangeArrowheads="1"/>
          </p:cNvPicPr>
          <p:nvPr/>
        </p:nvPicPr>
        <p:blipFill>
          <a:blip r:embed="rId4" cstate="print"/>
          <a:srcRect/>
          <a:stretch>
            <a:fillRect/>
          </a:stretch>
        </p:blipFill>
        <p:spPr bwMode="auto">
          <a:xfrm>
            <a:off x="533400" y="228600"/>
            <a:ext cx="7934325" cy="6096000"/>
          </a:xfrm>
          <a:prstGeom prst="rect">
            <a:avLst/>
          </a:prstGeom>
          <a:noFill/>
          <a:ln w="9525">
            <a:noFill/>
            <a:miter lim="800000"/>
            <a:headEnd/>
            <a:tailEnd/>
          </a:ln>
        </p:spPr>
      </p:pic>
      <p:cxnSp>
        <p:nvCxnSpPr>
          <p:cNvPr id="5" name="Straight Connector 4"/>
          <p:cNvCxnSpPr/>
          <p:nvPr/>
        </p:nvCxnSpPr>
        <p:spPr>
          <a:xfrm>
            <a:off x="457200" y="5181600"/>
            <a:ext cx="7954963" cy="0"/>
          </a:xfrm>
          <a:prstGeom prst="line">
            <a:avLst/>
          </a:prstGeom>
          <a:ln w="76200">
            <a:solidFill>
              <a:srgbClr val="00B0F0"/>
            </a:solidFill>
          </a:ln>
        </p:spPr>
        <p:style>
          <a:lnRef idx="3">
            <a:schemeClr val="accent6"/>
          </a:lnRef>
          <a:fillRef idx="0">
            <a:schemeClr val="accent6"/>
          </a:fillRef>
          <a:effectRef idx="2">
            <a:schemeClr val="accent6"/>
          </a:effectRef>
          <a:fontRef idx="minor">
            <a:schemeClr val="tx1"/>
          </a:fontRef>
        </p:style>
      </p:cxnSp>
      <p:sp>
        <p:nvSpPr>
          <p:cNvPr id="8" name="Slide Number Placeholder 7"/>
          <p:cNvSpPr>
            <a:spLocks noGrp="1"/>
          </p:cNvSpPr>
          <p:nvPr>
            <p:ph type="sldNum" sz="quarter" idx="12"/>
          </p:nvPr>
        </p:nvSpPr>
        <p:spPr/>
        <p:txBody>
          <a:bodyPr/>
          <a:lstStyle/>
          <a:p>
            <a:pPr>
              <a:defRPr/>
            </a:pPr>
            <a:fld id="{D3FE426C-FAF7-4E99-BC1A-44B8C79B1A55}" type="slidenum">
              <a:rPr lang="en-US"/>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4.1 </a:t>
            </a:r>
            <a:r>
              <a:rPr lang="en-US" sz="3600" dirty="0" smtClean="0"/>
              <a:t>(April 1) Real </a:t>
            </a:r>
            <a:r>
              <a:rPr lang="en-US" sz="3600" dirty="0"/>
              <a:t>Estate Measures</a:t>
            </a:r>
          </a:p>
        </p:txBody>
      </p:sp>
      <p:sp>
        <p:nvSpPr>
          <p:cNvPr id="3" name="Content Placeholder 2"/>
          <p:cNvSpPr>
            <a:spLocks noGrp="1"/>
          </p:cNvSpPr>
          <p:nvPr>
            <p:ph idx="1"/>
          </p:nvPr>
        </p:nvSpPr>
        <p:spPr>
          <a:xfrm>
            <a:off x="457200" y="1600200"/>
            <a:ext cx="8229600" cy="5029200"/>
          </a:xfrm>
        </p:spPr>
        <p:txBody>
          <a:bodyPr>
            <a:normAutofit/>
          </a:bodyPr>
          <a:lstStyle/>
          <a:p>
            <a:pPr>
              <a:lnSpc>
                <a:spcPct val="110000"/>
              </a:lnSpc>
            </a:pPr>
            <a:r>
              <a:rPr lang="en-US" sz="2000" dirty="0" smtClean="0"/>
              <a:t>A </a:t>
            </a:r>
            <a:r>
              <a:rPr lang="en-US" sz="2000" dirty="0"/>
              <a:t>policy to stabilize and boost real estate transaction which will in turn </a:t>
            </a:r>
            <a:r>
              <a:rPr lang="en-US" sz="2000" dirty="0" smtClean="0"/>
              <a:t>stimulate </a:t>
            </a:r>
            <a:r>
              <a:rPr lang="en-US" sz="2000" dirty="0"/>
              <a:t>the economy</a:t>
            </a:r>
            <a:r>
              <a:rPr lang="en-US" sz="2000" dirty="0" smtClean="0"/>
              <a:t>.</a:t>
            </a:r>
          </a:p>
          <a:p>
            <a:pPr>
              <a:lnSpc>
                <a:spcPct val="110000"/>
              </a:lnSpc>
            </a:pPr>
            <a:endParaRPr lang="en-US" sz="2000" dirty="0" smtClean="0"/>
          </a:p>
          <a:p>
            <a:pPr>
              <a:lnSpc>
                <a:spcPct val="110000"/>
              </a:lnSpc>
            </a:pPr>
            <a:r>
              <a:rPr lang="en-US" sz="2000" dirty="0"/>
              <a:t>This measure along with the lower interest </a:t>
            </a:r>
            <a:r>
              <a:rPr lang="en-US" sz="2000" dirty="0" smtClean="0"/>
              <a:t>rates (2.5%)  already </a:t>
            </a:r>
            <a:r>
              <a:rPr lang="en-US" sz="2000" dirty="0"/>
              <a:t>began to boost the housing market</a:t>
            </a:r>
            <a:r>
              <a:rPr lang="en-US" sz="2000" dirty="0" smtClean="0"/>
              <a:t>.</a:t>
            </a:r>
          </a:p>
          <a:p>
            <a:pPr>
              <a:lnSpc>
                <a:spcPct val="110000"/>
              </a:lnSpc>
            </a:pPr>
            <a:endParaRPr lang="en-US" sz="2000" dirty="0" smtClean="0"/>
          </a:p>
          <a:p>
            <a:pPr>
              <a:lnSpc>
                <a:spcPct val="110000"/>
              </a:lnSpc>
            </a:pPr>
            <a:r>
              <a:rPr lang="en-US" sz="2000" dirty="0"/>
              <a:t>As of May 20, 2013, the market price of high-rise residences apartments has been increasing in the last 8 consecutive weeks in the capital regions and 11 consecutive weeks in the non-capital </a:t>
            </a:r>
            <a:r>
              <a:rPr lang="en-US" sz="2000" dirty="0" smtClean="0"/>
              <a:t>region.</a:t>
            </a:r>
          </a:p>
          <a:p>
            <a:pPr>
              <a:lnSpc>
                <a:spcPct val="110000"/>
              </a:lnSpc>
            </a:pPr>
            <a:endParaRPr lang="en-US" sz="2000" dirty="0" smtClean="0"/>
          </a:p>
          <a:p>
            <a:pPr>
              <a:lnSpc>
                <a:spcPct val="110000"/>
              </a:lnSpc>
            </a:pPr>
            <a:r>
              <a:rPr lang="en-US" sz="2000" dirty="0"/>
              <a:t>The “4.1 Real Estate Measure” is expected to raise home-equity loans and household debt</a:t>
            </a: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April </a:t>
            </a:r>
            <a:r>
              <a:rPr lang="en-US" sz="3200" dirty="0" smtClean="0"/>
              <a:t>30 amendment </a:t>
            </a:r>
            <a:r>
              <a:rPr lang="en-US" sz="3200" dirty="0"/>
              <a:t>to the Tax Reduction and Exemption Control Act</a:t>
            </a:r>
          </a:p>
        </p:txBody>
      </p:sp>
      <p:sp>
        <p:nvSpPr>
          <p:cNvPr id="3" name="Content Placeholder 2"/>
          <p:cNvSpPr>
            <a:spLocks noGrp="1"/>
          </p:cNvSpPr>
          <p:nvPr>
            <p:ph idx="1"/>
          </p:nvPr>
        </p:nvSpPr>
        <p:spPr>
          <a:xfrm>
            <a:off x="457200" y="1600200"/>
            <a:ext cx="8229600" cy="4953000"/>
          </a:xfrm>
        </p:spPr>
        <p:txBody>
          <a:bodyPr>
            <a:normAutofit/>
          </a:bodyPr>
          <a:lstStyle/>
          <a:p>
            <a:r>
              <a:rPr lang="en-US" sz="2400" dirty="0"/>
              <a:t>E</a:t>
            </a:r>
            <a:r>
              <a:rPr lang="en-US" sz="2400" dirty="0" smtClean="0"/>
              <a:t>xempts </a:t>
            </a:r>
            <a:r>
              <a:rPr lang="en-US" sz="2400" dirty="0"/>
              <a:t>the transfer income tax for a newly-built housing unit for a household under the value of 600 million won or 85 square meters, acquired from </a:t>
            </a:r>
            <a:r>
              <a:rPr lang="en-US" sz="2400" dirty="0" smtClean="0"/>
              <a:t>4/1 to 12/31</a:t>
            </a:r>
            <a:r>
              <a:rPr lang="en-US" sz="2400" dirty="0"/>
              <a:t>, 2013, if the unit is to be transferred within 5 years of acquisition</a:t>
            </a:r>
            <a:r>
              <a:rPr lang="en-US" sz="2400" dirty="0" smtClean="0"/>
              <a:t>.</a:t>
            </a:r>
          </a:p>
          <a:p>
            <a:endParaRPr lang="en-US" sz="2400" dirty="0"/>
          </a:p>
          <a:p>
            <a:pPr lvl="1"/>
            <a:r>
              <a:rPr lang="en-US" sz="2000" u="sng" dirty="0" smtClean="0"/>
              <a:t>Proponents</a:t>
            </a:r>
            <a:r>
              <a:rPr lang="en-US" sz="2000" dirty="0" smtClean="0"/>
              <a:t>: This </a:t>
            </a:r>
            <a:r>
              <a:rPr lang="en-US" sz="2000" dirty="0"/>
              <a:t>amendment is a desperate measure to normalize real estate </a:t>
            </a:r>
            <a:r>
              <a:rPr lang="en-US" sz="2000" dirty="0" smtClean="0"/>
              <a:t>transactions and this </a:t>
            </a:r>
            <a:r>
              <a:rPr lang="en-US" sz="2000" dirty="0"/>
              <a:t>limited-time measure aims to facilitate the disposal of housing for the poor and the middle/low-income class</a:t>
            </a:r>
            <a:r>
              <a:rPr lang="en-US" sz="2000" dirty="0" smtClean="0"/>
              <a:t>. (No change for DTI &amp; LTV except first-time home buyers) </a:t>
            </a:r>
          </a:p>
          <a:p>
            <a:pPr lvl="1"/>
            <a:endParaRPr lang="en-US" sz="2000" dirty="0"/>
          </a:p>
          <a:p>
            <a:pPr lvl="1"/>
            <a:r>
              <a:rPr lang="en-US" sz="2000" u="sng" dirty="0" smtClean="0"/>
              <a:t>Opponents</a:t>
            </a:r>
            <a:r>
              <a:rPr lang="en-US" sz="2000" dirty="0" smtClean="0"/>
              <a:t>: The </a:t>
            </a:r>
            <a:r>
              <a:rPr lang="en-US" sz="2000" dirty="0"/>
              <a:t>bill is inconsistent; they favor smaller housing units that meet space requirements in affluent areas over the bigger units that are slightly over the price restrictions in non-capital areas that more urgently need assistance for this type of bill.</a:t>
            </a:r>
          </a:p>
        </p:txBody>
      </p:sp>
      <p:sp>
        <p:nvSpPr>
          <p:cNvPr id="4" name="Slide Number Placeholder 3"/>
          <p:cNvSpPr>
            <a:spLocks noGrp="1"/>
          </p:cNvSpPr>
          <p:nvPr>
            <p:ph type="sldNum" sz="quarter" idx="12"/>
          </p:nvPr>
        </p:nvSpPr>
        <p:spPr/>
        <p:txBody>
          <a:bodyPr/>
          <a:lstStyle/>
          <a:p>
            <a:fld id="{FBB47141-5781-4647-84B9-F92BBFE78FE8}"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2400" dirty="0" smtClean="0"/>
              <a:t>The </a:t>
            </a:r>
            <a:r>
              <a:rPr lang="en-US" sz="2400" dirty="0"/>
              <a:t>remedies to alleviate the problem should be found in more fundamental areas in Korean economy and society</a:t>
            </a:r>
            <a:r>
              <a:rPr lang="en-US" sz="2400" dirty="0" smtClean="0"/>
              <a:t>.</a:t>
            </a:r>
          </a:p>
          <a:p>
            <a:endParaRPr lang="en-US" sz="2400" dirty="0"/>
          </a:p>
          <a:p>
            <a:r>
              <a:rPr lang="en-US" sz="2400" dirty="0"/>
              <a:t>First, </a:t>
            </a:r>
            <a:r>
              <a:rPr lang="en-US" sz="2400" dirty="0" smtClean="0"/>
              <a:t>job </a:t>
            </a:r>
            <a:r>
              <a:rPr lang="en-US" sz="2400" dirty="0"/>
              <a:t>creation should be considered especially for the least privileged.  </a:t>
            </a:r>
            <a:endParaRPr lang="en-US" sz="2400" dirty="0" smtClean="0"/>
          </a:p>
          <a:p>
            <a:pPr lvl="1"/>
            <a:r>
              <a:rPr lang="en-US" sz="2000" dirty="0" smtClean="0"/>
              <a:t>Create </a:t>
            </a:r>
            <a:r>
              <a:rPr lang="en-US" sz="2000" dirty="0"/>
              <a:t>decent </a:t>
            </a:r>
            <a:r>
              <a:rPr lang="en-US" sz="2000" dirty="0" smtClean="0"/>
              <a:t>jobs</a:t>
            </a:r>
          </a:p>
          <a:p>
            <a:pPr lvl="1"/>
            <a:r>
              <a:rPr lang="en-US" sz="2000" dirty="0" smtClean="0"/>
              <a:t>Better </a:t>
            </a:r>
            <a:r>
              <a:rPr lang="en-US" sz="2000" dirty="0"/>
              <a:t>employment </a:t>
            </a:r>
            <a:r>
              <a:rPr lang="en-US" sz="2000" dirty="0" smtClean="0"/>
              <a:t>security</a:t>
            </a:r>
          </a:p>
          <a:p>
            <a:pPr lvl="1"/>
            <a:r>
              <a:rPr lang="en-US" sz="2000" dirty="0" smtClean="0"/>
              <a:t>Employment </a:t>
            </a:r>
            <a:r>
              <a:rPr lang="en-US" sz="2000" dirty="0"/>
              <a:t>training programs.  </a:t>
            </a:r>
            <a:endParaRPr lang="en-US" sz="2000" dirty="0" smtClean="0"/>
          </a:p>
          <a:p>
            <a:pPr lvl="1"/>
            <a:r>
              <a:rPr lang="en-US" sz="2000" dirty="0" smtClean="0"/>
              <a:t>The workers in the non-regular sectors (</a:t>
            </a:r>
            <a:r>
              <a:rPr lang="ko-KR" altLang="en-US" sz="2000" dirty="0" smtClean="0"/>
              <a:t>비정규직</a:t>
            </a:r>
            <a:r>
              <a:rPr lang="en-US" altLang="ko-KR" sz="2000" dirty="0" smtClean="0"/>
              <a:t>)</a:t>
            </a:r>
            <a:r>
              <a:rPr lang="en-US" sz="2000" dirty="0" smtClean="0"/>
              <a:t> need special assistance in finding employment.</a:t>
            </a:r>
          </a:p>
          <a:p>
            <a:pPr lvl="1"/>
            <a:r>
              <a:rPr lang="en-US" sz="2000" dirty="0" smtClean="0"/>
              <a:t>Despite </a:t>
            </a:r>
            <a:r>
              <a:rPr lang="en-US" sz="2000" dirty="0"/>
              <a:t>the low </a:t>
            </a:r>
            <a:r>
              <a:rPr lang="en-US" sz="2000" dirty="0" smtClean="0"/>
              <a:t>unemployment rate of 3%, </a:t>
            </a:r>
            <a:r>
              <a:rPr lang="en-US" sz="2000" dirty="0"/>
              <a:t>“the quality of new jobs being created is declining” and many of them are concentrated in the service sector and are on short-term contract basis</a:t>
            </a:r>
            <a:r>
              <a:rPr lang="en-US" sz="2000" dirty="0" smtClean="0"/>
              <a:t>.</a:t>
            </a:r>
          </a:p>
        </p:txBody>
      </p:sp>
      <p:sp>
        <p:nvSpPr>
          <p:cNvPr id="4" name="Slide Number Placeholder 3"/>
          <p:cNvSpPr>
            <a:spLocks noGrp="1"/>
          </p:cNvSpPr>
          <p:nvPr>
            <p:ph type="sldNum" sz="quarter" idx="12"/>
          </p:nvPr>
        </p:nvSpPr>
        <p:spPr/>
        <p:txBody>
          <a:bodyPr/>
          <a:lstStyle/>
          <a:p>
            <a:fld id="{FBB47141-5781-4647-84B9-F92BBFE78FE8}"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781800"/>
          </a:xfrm>
        </p:spPr>
        <p:txBody>
          <a:bodyPr>
            <a:normAutofit fontScale="92500" lnSpcReduction="20000"/>
          </a:bodyPr>
          <a:lstStyle/>
          <a:p>
            <a:pPr>
              <a:lnSpc>
                <a:spcPct val="120000"/>
              </a:lnSpc>
            </a:pPr>
            <a:r>
              <a:rPr lang="en-US" sz="2400" dirty="0"/>
              <a:t>Second, </a:t>
            </a:r>
            <a:r>
              <a:rPr lang="en-US" sz="2400" dirty="0" smtClean="0"/>
              <a:t>policy </a:t>
            </a:r>
            <a:r>
              <a:rPr lang="en-US" sz="2400" dirty="0"/>
              <a:t>attention </a:t>
            </a:r>
            <a:r>
              <a:rPr lang="en-US" sz="2400" dirty="0" smtClean="0"/>
              <a:t>for both </a:t>
            </a:r>
            <a:r>
              <a:rPr lang="en-US" sz="2400" dirty="0"/>
              <a:t>debtors and lenders.  </a:t>
            </a:r>
            <a:endParaRPr lang="en-US" sz="2400" dirty="0" smtClean="0"/>
          </a:p>
          <a:p>
            <a:pPr>
              <a:lnSpc>
                <a:spcPct val="120000"/>
              </a:lnSpc>
            </a:pPr>
            <a:endParaRPr lang="en-US" sz="2400" dirty="0" smtClean="0"/>
          </a:p>
          <a:p>
            <a:pPr lvl="1">
              <a:lnSpc>
                <a:spcPct val="120000"/>
              </a:lnSpc>
            </a:pPr>
            <a:r>
              <a:rPr lang="en-US" sz="2000" dirty="0" smtClean="0"/>
              <a:t>For </a:t>
            </a:r>
            <a:r>
              <a:rPr lang="en-US" sz="2000" dirty="0"/>
              <a:t>debtors, more financially supported policies such as micro finance and petty loans for the low-income class are needed within the range that does not create or minimizes moral hazard.  </a:t>
            </a:r>
            <a:endParaRPr lang="en-US" sz="2000" dirty="0" smtClean="0"/>
          </a:p>
          <a:p>
            <a:pPr lvl="1">
              <a:lnSpc>
                <a:spcPct val="120000"/>
              </a:lnSpc>
            </a:pPr>
            <a:endParaRPr lang="en-US" sz="2000" dirty="0" smtClean="0"/>
          </a:p>
          <a:p>
            <a:pPr lvl="1">
              <a:lnSpc>
                <a:spcPct val="120000"/>
              </a:lnSpc>
            </a:pPr>
            <a:r>
              <a:rPr lang="en-US" sz="2000" dirty="0" smtClean="0"/>
              <a:t>Adjust </a:t>
            </a:r>
            <a:r>
              <a:rPr lang="en-US" sz="2000" dirty="0"/>
              <a:t>the loan structures by flexibly transferring high-interest debt into lower-interest debt as well as extend the repayment period.  </a:t>
            </a:r>
            <a:endParaRPr lang="en-US" sz="2000" dirty="0" smtClean="0"/>
          </a:p>
          <a:p>
            <a:pPr lvl="1">
              <a:lnSpc>
                <a:spcPct val="120000"/>
              </a:lnSpc>
            </a:pPr>
            <a:endParaRPr lang="en-US" sz="2000" dirty="0" smtClean="0"/>
          </a:p>
          <a:p>
            <a:pPr lvl="1">
              <a:lnSpc>
                <a:spcPct val="120000"/>
              </a:lnSpc>
            </a:pPr>
            <a:r>
              <a:rPr lang="en-US" sz="2000" dirty="0"/>
              <a:t>Opening more branches dealing with these loans, offering extended business hours, and disseminating loan application information more effectively (such as setting up a call center for credit management counseling) are recommended</a:t>
            </a:r>
            <a:r>
              <a:rPr lang="en-US" sz="2000" dirty="0" smtClean="0"/>
              <a:t>.</a:t>
            </a:r>
          </a:p>
          <a:p>
            <a:pPr lvl="1">
              <a:lnSpc>
                <a:spcPct val="120000"/>
              </a:lnSpc>
            </a:pPr>
            <a:endParaRPr lang="en-US" sz="2000" dirty="0" smtClean="0"/>
          </a:p>
          <a:p>
            <a:pPr lvl="1">
              <a:lnSpc>
                <a:spcPct val="120000"/>
              </a:lnSpc>
            </a:pPr>
            <a:r>
              <a:rPr lang="en-US" sz="2000" dirty="0"/>
              <a:t>Policies, such as the LTV and DTI regulations, should also be implemented in timely manner to guide all forms of lenders to be careful not to overextend loans.  </a:t>
            </a:r>
            <a:endParaRPr lang="en-US" sz="2000" dirty="0" smtClean="0"/>
          </a:p>
          <a:p>
            <a:pPr>
              <a:lnSpc>
                <a:spcPct val="120000"/>
              </a:lnSpc>
            </a:pPr>
            <a:r>
              <a:rPr lang="en-US" sz="2400" dirty="0" smtClean="0"/>
              <a:t>Finally</a:t>
            </a:r>
            <a:r>
              <a:rPr lang="en-US" sz="2400" dirty="0"/>
              <a:t>, all these programs must be monitored and data should be collected to see if these programs are actually working.  </a:t>
            </a:r>
          </a:p>
          <a:p>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smtClean="0"/>
              <a:t>Q &amp; A </a:t>
            </a:r>
            <a:endParaRPr lang="en-US" dirty="0"/>
          </a:p>
        </p:txBody>
      </p:sp>
      <p:sp>
        <p:nvSpPr>
          <p:cNvPr id="3" name="Content Placeholder 2"/>
          <p:cNvSpPr>
            <a:spLocks noGrp="1"/>
          </p:cNvSpPr>
          <p:nvPr>
            <p:ph idx="1"/>
          </p:nvPr>
        </p:nvSpPr>
        <p:spPr>
          <a:xfrm>
            <a:off x="457200" y="2514600"/>
            <a:ext cx="8229600" cy="3611563"/>
          </a:xfrm>
        </p:spPr>
        <p:txBody>
          <a:bodyPr>
            <a:normAutofit/>
          </a:bodyPr>
          <a:lstStyle/>
          <a:p>
            <a:pPr algn="ctr">
              <a:buNone/>
            </a:pPr>
            <a:r>
              <a:rPr lang="en-US" sz="5400" dirty="0" smtClean="0"/>
              <a:t>Thank you.  </a:t>
            </a:r>
            <a:endParaRPr lang="en-US" sz="5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44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 and grow rate </a:t>
            </a:r>
            <a:endParaRPr lang="en-US"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5</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F1 Trends of Household Debt in Korea</a:t>
            </a:r>
            <a:endParaRPr lang="en-US" sz="36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FBB47141-5781-4647-84B9-F92BBFE78FE8}"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In comparison, the US household debt</a:t>
            </a:r>
            <a:endParaRPr lang="en-US" sz="3600" dirty="0"/>
          </a:p>
        </p:txBody>
      </p:sp>
      <p:sp>
        <p:nvSpPr>
          <p:cNvPr id="3" name="Content Placeholder 2"/>
          <p:cNvSpPr>
            <a:spLocks noGrp="1"/>
          </p:cNvSpPr>
          <p:nvPr>
            <p:ph idx="1"/>
          </p:nvPr>
        </p:nvSpPr>
        <p:spPr/>
        <p:txBody>
          <a:bodyPr>
            <a:normAutofit/>
          </a:bodyPr>
          <a:lstStyle/>
          <a:p>
            <a:r>
              <a:rPr lang="en-US" sz="2400" dirty="0" smtClean="0"/>
              <a:t>fell to $11.2 trillion in the 2013, ¼ compared with a peak of $12.7 trillion in the 2008, ¾.</a:t>
            </a:r>
          </a:p>
          <a:p>
            <a:endParaRPr lang="en-US" sz="2400" dirty="0" smtClean="0"/>
          </a:p>
          <a:p>
            <a:r>
              <a:rPr lang="en-US" sz="2400" dirty="0" smtClean="0"/>
              <a:t>Mortgage debt led the decline, falling to $7.93 trillion from $8.03 trillion.</a:t>
            </a:r>
          </a:p>
          <a:p>
            <a:endParaRPr lang="en-US" sz="2400" dirty="0" smtClean="0"/>
          </a:p>
          <a:p>
            <a:r>
              <a:rPr lang="en-US" sz="2400" dirty="0" smtClean="0"/>
              <a:t>Credit card balances decreased $19 billion to $660 billion.</a:t>
            </a:r>
          </a:p>
          <a:p>
            <a:endParaRPr lang="en-US" sz="2400" dirty="0" smtClean="0"/>
          </a:p>
          <a:p>
            <a:r>
              <a:rPr lang="en-US" sz="2400" dirty="0" smtClean="0"/>
              <a:t>Total student debt rose to $966 billion </a:t>
            </a:r>
          </a:p>
          <a:p>
            <a:endParaRPr lang="en-US" sz="2400" dirty="0"/>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7</a:t>
            </a:fld>
            <a:endParaRPr lang="en-US" dirty="0"/>
          </a:p>
        </p:txBody>
      </p:sp>
      <p:sp>
        <p:nvSpPr>
          <p:cNvPr id="6" name="Content Placeholder 2"/>
          <p:cNvSpPr txBox="1">
            <a:spLocks/>
          </p:cNvSpPr>
          <p:nvPr/>
        </p:nvSpPr>
        <p:spPr>
          <a:xfrm>
            <a:off x="152400" y="6400801"/>
            <a:ext cx="6400800" cy="380999"/>
          </a:xfrm>
          <a:prstGeom prst="rect">
            <a:avLst/>
          </a:prstGeom>
        </p:spPr>
        <p:txBody>
          <a:bodyPr vert="horz" lIns="91432" tIns="45716" rIns="91432" bIns="45716" rtlCol="0">
            <a:normAutofit fontScale="92500" lnSpcReduction="20000"/>
          </a:bodyPr>
          <a:lstStyle/>
          <a:p>
            <a:pPr marL="342870" marR="0" lvl="0" indent="-342870" algn="l" defTabSz="914318" rtl="0" eaLnBrk="1" fontAlgn="auto" latinLnBrk="0" hangingPunct="1">
              <a:lnSpc>
                <a:spcPct val="100000"/>
              </a:lnSpc>
              <a:spcBef>
                <a:spcPct val="20000"/>
              </a:spcBef>
              <a:spcAft>
                <a:spcPts val="0"/>
              </a:spcAft>
              <a:buClrTx/>
              <a:buSzTx/>
              <a:tabLst/>
              <a:defRPr/>
            </a:pPr>
            <a:r>
              <a:rPr kumimoji="0" lang="en-US" sz="2400" b="0" i="0" u="none" strike="noStrike" kern="1200" cap="none" spc="0" normalizeH="0" baseline="0" noProof="0" dirty="0" smtClean="0">
                <a:ln>
                  <a:noFill/>
                </a:ln>
                <a:solidFill>
                  <a:srgbClr val="00B0F0"/>
                </a:solidFill>
                <a:effectLst/>
                <a:uLnTx/>
                <a:uFillTx/>
                <a:latin typeface="+mn-lt"/>
                <a:ea typeface="+mn-ea"/>
                <a:cs typeface="+mn-cs"/>
              </a:rPr>
              <a:t>http://www.newyorkfed.org/householdcredit/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0" y="1219200"/>
            <a:ext cx="2362200" cy="1600200"/>
          </a:xfrm>
        </p:spPr>
        <p:txBody>
          <a:bodyPr>
            <a:noAutofit/>
          </a:bodyPr>
          <a:lstStyle/>
          <a:p>
            <a:r>
              <a:rPr lang="en-US" sz="3200" dirty="0" smtClean="0"/>
              <a:t>Total debt balance and its composition in the U.S. </a:t>
            </a:r>
            <a:endParaRPr lang="en-US" sz="3200" dirty="0"/>
          </a:p>
        </p:txBody>
      </p:sp>
      <p:sp>
        <p:nvSpPr>
          <p:cNvPr id="4" name="Slide Number Placeholder 3"/>
          <p:cNvSpPr>
            <a:spLocks noGrp="1"/>
          </p:cNvSpPr>
          <p:nvPr>
            <p:ph type="sldNum" sz="quarter" idx="12"/>
          </p:nvPr>
        </p:nvSpPr>
        <p:spPr/>
        <p:txBody>
          <a:bodyPr/>
          <a:lstStyle/>
          <a:p>
            <a:fld id="{FBB47141-5781-4647-84B9-F92BBFE78FE8}" type="slidenum">
              <a:rPr lang="en-US" smtClean="0"/>
              <a:pPr/>
              <a:t>8</a:t>
            </a:fld>
            <a:endParaRPr lang="en-US"/>
          </a:p>
        </p:txBody>
      </p:sp>
      <p:pic>
        <p:nvPicPr>
          <p:cNvPr id="31748" name="Picture 4"/>
          <p:cNvPicPr>
            <a:picLocks noChangeAspect="1" noChangeArrowheads="1"/>
          </p:cNvPicPr>
          <p:nvPr/>
        </p:nvPicPr>
        <p:blipFill>
          <a:blip r:embed="rId2" cstate="print"/>
          <a:srcRect/>
          <a:stretch>
            <a:fillRect/>
          </a:stretch>
        </p:blipFill>
        <p:spPr bwMode="auto">
          <a:xfrm>
            <a:off x="51458" y="76200"/>
            <a:ext cx="6425542" cy="3865335"/>
          </a:xfrm>
          <a:prstGeom prst="rect">
            <a:avLst/>
          </a:prstGeom>
          <a:noFill/>
          <a:ln w="9525">
            <a:noFill/>
            <a:miter lim="800000"/>
            <a:headEnd/>
            <a:tailEnd/>
          </a:ln>
        </p:spPr>
      </p:pic>
      <p:graphicFrame>
        <p:nvGraphicFramePr>
          <p:cNvPr id="5" name="Content Placeholder 3"/>
          <p:cNvGraphicFramePr>
            <a:graphicFrameLocks noGrp="1"/>
          </p:cNvGraphicFramePr>
          <p:nvPr>
            <p:ph idx="1"/>
          </p:nvPr>
        </p:nvGraphicFramePr>
        <p:xfrm>
          <a:off x="4572000" y="3886200"/>
          <a:ext cx="44196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BB47141-5781-4647-84B9-F92BBFE78FE8}" type="slidenum">
              <a:rPr lang="en-US" smtClean="0"/>
              <a:pPr/>
              <a:t>9</a:t>
            </a:fld>
            <a:endParaRPr lang="en-US"/>
          </a:p>
        </p:txBody>
      </p:sp>
      <p:pic>
        <p:nvPicPr>
          <p:cNvPr id="5122" name="Picture 2" descr="http://www.zerohedge.com/sites/default/files/images/Household%20Debt%207.31.09.jpg"/>
          <p:cNvPicPr>
            <a:picLocks noChangeAspect="1" noChangeArrowheads="1"/>
          </p:cNvPicPr>
          <p:nvPr/>
        </p:nvPicPr>
        <p:blipFill>
          <a:blip r:embed="rId2" cstate="print"/>
          <a:srcRect/>
          <a:stretch>
            <a:fillRect/>
          </a:stretch>
        </p:blipFill>
        <p:spPr bwMode="auto">
          <a:xfrm>
            <a:off x="228600" y="889343"/>
            <a:ext cx="8713238" cy="5206657"/>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3008</TotalTime>
  <Words>3513</Words>
  <Application>Microsoft Office PowerPoint</Application>
  <PresentationFormat>On-screen Show (4:3)</PresentationFormat>
  <Paragraphs>320</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Household Debt in Korea</vt:lpstr>
      <vt:lpstr>Definitions of Household Debt</vt:lpstr>
      <vt:lpstr>Korea at a glance</vt:lpstr>
      <vt:lpstr>Source: World Bank http://databank.worldbank.org/data/download/GDP.pdf (As of April 15, 2013)</vt:lpstr>
      <vt:lpstr>GDP and grow rate </vt:lpstr>
      <vt:lpstr>F1 Trends of Household Debt in Korea</vt:lpstr>
      <vt:lpstr>In comparison, the US household debt</vt:lpstr>
      <vt:lpstr>Total debt balance and its composition in the U.S. </vt:lpstr>
      <vt:lpstr>Slide 9</vt:lpstr>
      <vt:lpstr>Slide 10</vt:lpstr>
      <vt:lpstr>F2 Share of household debt to Disposable Income</vt:lpstr>
      <vt:lpstr>Household debt in Korea in 2012</vt:lpstr>
      <vt:lpstr>Slide 13</vt:lpstr>
      <vt:lpstr>F3 Growth rates of CPI, personal DI and household debt </vt:lpstr>
      <vt:lpstr>F4 Share of debt-holding households, average debt and share of total debt by income quintiles in 2012 </vt:lpstr>
      <vt:lpstr>Transmission Mechanism </vt:lpstr>
      <vt:lpstr>The household debt in Korea will affect the Korean economy in the following ways. </vt:lpstr>
      <vt:lpstr>Slide 18</vt:lpstr>
      <vt:lpstr>Savings </vt:lpstr>
      <vt:lpstr>Slide 20</vt:lpstr>
      <vt:lpstr>Why did the household debt in Korea rise? </vt:lpstr>
      <vt:lpstr>Reasons for the rise in Korea’s Household Debt </vt:lpstr>
      <vt:lpstr>Slide 23</vt:lpstr>
      <vt:lpstr>Slide 24</vt:lpstr>
      <vt:lpstr>Slide 25</vt:lpstr>
      <vt:lpstr>Realty invincibility</vt:lpstr>
      <vt:lpstr>Slide 27</vt:lpstr>
      <vt:lpstr>A BOK report.. </vt:lpstr>
      <vt:lpstr>Non-banking financial institutions</vt:lpstr>
      <vt:lpstr>Slide 30</vt:lpstr>
      <vt:lpstr>Loan to Value (LTV) ratio and Debt to Income (DTI)  ratio </vt:lpstr>
      <vt:lpstr>Remedies by the Korean Government</vt:lpstr>
      <vt:lpstr>National Happiness Fund (NHF)</vt:lpstr>
      <vt:lpstr>FSC Press Release on NHF</vt:lpstr>
      <vt:lpstr>Slide 35</vt:lpstr>
      <vt:lpstr>http://m.fsc.go.kr/eng/01Sub/engPressRelease.do?FLAG=VIEW&amp;CPAGE=1&amp;NUM=28010</vt:lpstr>
      <vt:lpstr>Slide 37</vt:lpstr>
      <vt:lpstr>Problems </vt:lpstr>
      <vt:lpstr>Slide 39</vt:lpstr>
      <vt:lpstr>4.1 (April 1) Real Estate Measures</vt:lpstr>
      <vt:lpstr>April 30 amendment to the Tax Reduction and Exemption Control Act</vt:lpstr>
      <vt:lpstr>Recommendations</vt:lpstr>
      <vt:lpstr>Slide 43</vt:lpstr>
      <vt:lpstr>Q &amp; 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Household Debt in Korea</dc:title>
  <dc:creator>Jongsung Kim</dc:creator>
  <cp:lastModifiedBy>Jongsung Kim</cp:lastModifiedBy>
  <cp:revision>85</cp:revision>
  <dcterms:created xsi:type="dcterms:W3CDTF">2013-06-14T21:54:22Z</dcterms:created>
  <dcterms:modified xsi:type="dcterms:W3CDTF">2013-06-18T14:54:46Z</dcterms:modified>
</cp:coreProperties>
</file>