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23"/>
  </p:notesMasterIdLst>
  <p:sldIdLst>
    <p:sldId id="287" r:id="rId3"/>
    <p:sldId id="270" r:id="rId4"/>
    <p:sldId id="316" r:id="rId5"/>
    <p:sldId id="306" r:id="rId6"/>
    <p:sldId id="322" r:id="rId7"/>
    <p:sldId id="313" r:id="rId8"/>
    <p:sldId id="314" r:id="rId9"/>
    <p:sldId id="330" r:id="rId10"/>
    <p:sldId id="331" r:id="rId11"/>
    <p:sldId id="323" r:id="rId12"/>
    <p:sldId id="315" r:id="rId13"/>
    <p:sldId id="332" r:id="rId14"/>
    <p:sldId id="325" r:id="rId15"/>
    <p:sldId id="317" r:id="rId16"/>
    <p:sldId id="324" r:id="rId17"/>
    <p:sldId id="327" r:id="rId18"/>
    <p:sldId id="326" r:id="rId19"/>
    <p:sldId id="328" r:id="rId20"/>
    <p:sldId id="309" r:id="rId21"/>
    <p:sldId id="321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399CD"/>
    <a:srgbClr val="3D7F4E"/>
    <a:srgbClr val="000099"/>
    <a:srgbClr val="E16B09"/>
    <a:srgbClr val="B1B10B"/>
    <a:srgbClr val="0066CC"/>
    <a:srgbClr val="CC0000"/>
    <a:srgbClr val="87D4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840" autoAdjust="0"/>
  </p:normalViewPr>
  <p:slideViewPr>
    <p:cSldViewPr>
      <p:cViewPr>
        <p:scale>
          <a:sx n="66" d="100"/>
          <a:sy n="66" d="100"/>
        </p:scale>
        <p:origin x="-1272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887630-256B-43C6-90BD-CAC4B72E28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SV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528E0-C085-4DBA-B819-A0ED93899DDC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SV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528E0-C085-4DBA-B819-A0ED93899DDC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SV" dirty="0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456AF5-6684-4B8B-8376-829C3AFD95F2}" type="slidenum">
              <a:rPr lang="en-US" sz="1200"/>
              <a:pPr algn="r"/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SV" dirty="0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456AF5-6684-4B8B-8376-829C3AFD95F2}" type="slidenum">
              <a:rPr lang="en-US" sz="1200"/>
              <a:pPr algn="r"/>
              <a:t>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SV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528E0-C085-4DBA-B819-A0ED93899DDC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SV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528E0-C085-4DBA-B819-A0ED93899DDC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SV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528E0-C085-4DBA-B819-A0ED93899DDC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S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89AA9-B9EC-4EB4-B728-45A1950EF693}" type="datetime1">
              <a:rPr lang="en-US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48AEC-43DA-4A9D-B1EE-BD30D65A0AF0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FD91-26DD-4226-922F-9A5D4D0D1A88}" type="datetime1">
              <a:rPr lang="en-US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5E87A-15AB-464D-B425-B40BFF2B917B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25052-2417-4F28-BC91-C1AEA8798631}" type="datetime1">
              <a:rPr lang="en-US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1A012-24BB-4C38-A611-2B34A8C13713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433-9A89-4985-A7CE-F31DA48DBF4E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16DE-F482-4C1D-BC1A-6225DE92C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433-9A89-4985-A7CE-F31DA48DBF4E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16DE-F482-4C1D-BC1A-6225DE92C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433-9A89-4985-A7CE-F31DA48DBF4E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16DE-F482-4C1D-BC1A-6225DE92C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433-9A89-4985-A7CE-F31DA48DBF4E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16DE-F482-4C1D-BC1A-6225DE92C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433-9A89-4985-A7CE-F31DA48DBF4E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16DE-F482-4C1D-BC1A-6225DE92C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433-9A89-4985-A7CE-F31DA48DBF4E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16DE-F482-4C1D-BC1A-6225DE92C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433-9A89-4985-A7CE-F31DA48DBF4E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16DE-F482-4C1D-BC1A-6225DE92C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433-9A89-4985-A7CE-F31DA48DBF4E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16DE-F482-4C1D-BC1A-6225DE92C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S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SV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3A40E6-4FE9-47D2-A79A-1C559402F4B4}" type="datetime1">
              <a:rPr lang="en-US" smtClean="0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59DEC2-68F0-4F86-9E45-DC92952292AF}" type="slidenum">
              <a:rPr lang="en-US" smtClean="0"/>
              <a:pPr>
                <a:defRPr/>
              </a:pPr>
              <a:t>‹#›</a:t>
            </a:fld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test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433-9A89-4985-A7CE-F31DA48DBF4E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16DE-F482-4C1D-BC1A-6225DE92C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433-9A89-4985-A7CE-F31DA48DBF4E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16DE-F482-4C1D-BC1A-6225DE92C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433-9A89-4985-A7CE-F31DA48DBF4E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16DE-F482-4C1D-BC1A-6225DE92C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B3CF7-7301-4F10-A578-EF6666336123}" type="datetime1">
              <a:rPr lang="en-US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17182-35A9-4C95-BA26-DE05A13A73E5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5ED97-F535-49DD-8EE4-37796863666F}" type="datetime1">
              <a:rPr lang="en-US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C2E09-5ECE-422F-95D5-C416887DE19A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04ADD-6D41-42A4-893A-5BB1B0A51C93}" type="datetime1">
              <a:rPr lang="en-US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5A792-FEDB-4764-97DC-C941890F1D6B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BFED2-8EE0-4922-9F51-398AEFDA6CE5}" type="datetime1">
              <a:rPr lang="en-US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6AA7F-4111-4D4F-A6B0-D2CEE930DA29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C9580-F5F0-4A2F-8992-22557E4E2FE2}" type="datetime1">
              <a:rPr lang="en-US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386A-AC84-4362-BFEA-12FB3FED2AF2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4B5B-3491-4DBA-A8A0-3F814CBC5419}" type="datetime1">
              <a:rPr lang="en-US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E94FF-3B09-481C-8318-E4CBE874894A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5109-5663-460C-A3B8-2EBAA7ECB932}" type="datetime1">
              <a:rPr lang="en-US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6392-CDC7-45BC-982A-86075735CFC4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13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4A3A40E6-4FE9-47D2-A79A-1C559402F4B4}" type="datetime1">
              <a:rPr lang="en-US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5913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2375" y="5867400"/>
            <a:ext cx="12668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00800"/>
            <a:ext cx="91440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0350"/>
            <a:ext cx="2362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59DEC2-68F0-4F86-9E45-DC92952292AF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2433-9A89-4985-A7CE-F31DA48DBF4E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416DE-F482-4C1D-BC1A-6225DE92C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5715000" cy="397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29200" y="487680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Mauricio Mesquita Moreira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 Economist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Trade and Integration Sector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rgbClr val="0099FF"/>
                </a:solidFill>
              </a:rPr>
              <a:t>Trade Costs: still uncomfortably high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971800"/>
            <a:ext cx="30384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458200" cy="76200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n-US" sz="2400" b="1" dirty="0" smtClean="0">
                <a:solidFill>
                  <a:srgbClr val="0099FF"/>
                </a:solidFill>
              </a:rPr>
              <a:t>Tariffs and non-tariff barriers have come down, but they are still a barrier to a more diversified trade. </a:t>
            </a:r>
            <a:endParaRPr lang="en-US" sz="1800" dirty="0" smtClean="0"/>
          </a:p>
          <a:p>
            <a:pPr marL="533400" indent="-533400" eaLnBrk="1" hangingPunct="1">
              <a:buFontTx/>
              <a:buNone/>
            </a:pPr>
            <a:endParaRPr lang="en-US" sz="2000" b="1" dirty="0" smtClean="0">
              <a:solidFill>
                <a:srgbClr val="0099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7620000" cy="462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81000"/>
            <a:ext cx="149499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24819"/>
            <a:ext cx="6172200" cy="183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0"/>
            <a:ext cx="4191000" cy="461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458200" cy="76200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n-US" sz="2400" b="1" dirty="0" smtClean="0">
                <a:solidFill>
                  <a:srgbClr val="0099FF"/>
                </a:solidFill>
              </a:rPr>
              <a:t>…and are compounded by high transport costs.</a:t>
            </a:r>
            <a:endParaRPr lang="en-US" sz="1800" dirty="0" smtClean="0"/>
          </a:p>
          <a:p>
            <a:pPr marL="533400" indent="-533400" eaLnBrk="1" hangingPunct="1">
              <a:buFontTx/>
              <a:buNone/>
            </a:pPr>
            <a:endParaRPr lang="en-US" sz="2000" b="1" dirty="0" smtClean="0">
              <a:solidFill>
                <a:srgbClr val="0099F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600181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rgbClr val="0099FF"/>
                </a:solidFill>
              </a:rPr>
              <a:t>Investment and cooperation: </a:t>
            </a:r>
            <a:br>
              <a:rPr lang="en-US" sz="2800" dirty="0" smtClean="0">
                <a:solidFill>
                  <a:srgbClr val="0099FF"/>
                </a:solidFill>
              </a:rPr>
            </a:br>
            <a:r>
              <a:rPr lang="en-US" sz="2800" dirty="0" smtClean="0">
                <a:solidFill>
                  <a:srgbClr val="0099FF"/>
                </a:solidFill>
              </a:rPr>
              <a:t>Strengthening the other pillars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429000"/>
            <a:ext cx="3743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10600" cy="83820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n-US" sz="2400" b="1" dirty="0" smtClean="0">
                <a:solidFill>
                  <a:srgbClr val="0099FF"/>
                </a:solidFill>
              </a:rPr>
              <a:t>Investments are following trade, </a:t>
            </a:r>
          </a:p>
          <a:p>
            <a:pPr marL="533400" indent="-533400" algn="ctr" eaLnBrk="1" hangingPunct="1">
              <a:buFontTx/>
              <a:buNone/>
            </a:pPr>
            <a:r>
              <a:rPr lang="en-US" sz="2400" b="1" dirty="0" smtClean="0">
                <a:solidFill>
                  <a:srgbClr val="0099FF"/>
                </a:solidFill>
              </a:rPr>
              <a:t>but only on the Korean side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6424611" cy="521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458200" cy="53340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n-US" sz="2400" b="1" dirty="0" smtClean="0">
                <a:solidFill>
                  <a:srgbClr val="0099FF"/>
                </a:solidFill>
              </a:rPr>
              <a:t>Heavily concentrated in Brazil, Mexico and Peru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990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ü"/>
            </a:pPr>
            <a:r>
              <a:rPr lang="en-US" dirty="0" smtClean="0"/>
              <a:t>it has a important manufacturing component like Japan and unlike China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6781800" cy="492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458200" cy="53340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n-US" sz="2400" b="1" dirty="0" smtClean="0">
                <a:solidFill>
                  <a:srgbClr val="0099FF"/>
                </a:solidFill>
              </a:rPr>
              <a:t>LAC investment is still a trickle</a:t>
            </a:r>
            <a:endParaRPr lang="en-US" sz="1800" dirty="0" smtClean="0"/>
          </a:p>
          <a:p>
            <a:pPr marL="533400" indent="-533400" eaLnBrk="1" hangingPunct="1">
              <a:buFontTx/>
              <a:buNone/>
            </a:pPr>
            <a:endParaRPr lang="en-US" sz="2000" b="1" dirty="0" smtClean="0">
              <a:solidFill>
                <a:srgbClr val="0099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724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Too limited  to have an impact on trade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79914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n-US" sz="2400" b="1" dirty="0" smtClean="0">
                <a:solidFill>
                  <a:srgbClr val="0099FF"/>
                </a:solidFill>
              </a:rPr>
              <a:t>Cooperation is also on the rise, </a:t>
            </a:r>
          </a:p>
          <a:p>
            <a:pPr marL="533400" indent="-533400" algn="ctr" eaLnBrk="1" hangingPunct="1">
              <a:buFontTx/>
              <a:buNone/>
            </a:pPr>
            <a:r>
              <a:rPr lang="en-US" sz="2400" b="1" dirty="0" smtClean="0">
                <a:solidFill>
                  <a:srgbClr val="0099FF"/>
                </a:solidFill>
              </a:rPr>
              <a:t>but would benefit from a stronger institutional framework </a:t>
            </a:r>
            <a:endParaRPr lang="en-US" sz="1800" dirty="0" smtClean="0"/>
          </a:p>
          <a:p>
            <a:pPr marL="533400" indent="-533400" eaLnBrk="1" hangingPunct="1">
              <a:buFontTx/>
              <a:buNone/>
            </a:pPr>
            <a:endParaRPr lang="en-US" sz="2000" b="1" dirty="0" smtClean="0">
              <a:solidFill>
                <a:srgbClr val="0099FF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429625" cy="460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828800"/>
            <a:ext cx="7162800" cy="3048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99FF"/>
                </a:solidFill>
              </a:rPr>
              <a:t>Conclusions</a:t>
            </a:r>
            <a:endParaRPr lang="en-US" sz="3200" dirty="0" smtClean="0">
              <a:solidFill>
                <a:srgbClr val="0099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14600"/>
            <a:ext cx="1838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95600"/>
            <a:ext cx="18859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rgbClr val="0099FF"/>
                </a:solidFill>
              </a:rPr>
              <a:t>Outline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685800" y="2133600"/>
            <a:ext cx="815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Behind the booming trade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drivers, gains and concerns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costs: still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uncomfortably high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noProof="0" dirty="0" smtClean="0">
                <a:latin typeface="+mn-lt"/>
              </a:rPr>
              <a:t>Investment and cooperation: the balancing act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Summing up: breaking the mold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rgbClr val="0099FF"/>
                </a:solidFill>
              </a:rPr>
              <a:t>Breaking the mold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04800" y="10668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600" dirty="0" smtClean="0"/>
              <a:t>LAC’s booming trade with Korea is a powerful reminder that the regions’ </a:t>
            </a:r>
            <a:r>
              <a:rPr lang="en-US" sz="1600" b="1" dirty="0" smtClean="0"/>
              <a:t>opportunities in Asia are not just limited to China</a:t>
            </a:r>
            <a:r>
              <a:rPr lang="en-US" sz="1600" dirty="0" smtClean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/>
              <a:t>as in the case with China, resources complementarity has been, and is bound to be for the foreseeable future, the main driver for bilateral trade and investments. However, </a:t>
            </a:r>
            <a:r>
              <a:rPr lang="en-US" sz="1600" b="1" dirty="0" smtClean="0"/>
              <a:t>there are also strong fundamentals for this relationship to go beyond the canonical Asia-LAC model of commodities for machines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/>
              <a:t>However, the consolidation of these promising trends will hinge critically on </a:t>
            </a:r>
            <a:r>
              <a:rPr lang="en-US" sz="1600" b="1" dirty="0" smtClean="0"/>
              <a:t>the governments’ ability to bring down the remaining barriers to trade</a:t>
            </a:r>
            <a:r>
              <a:rPr lang="en-US" sz="1600" dirty="0" smtClean="0"/>
              <a:t>, still significant on both sides of the relationship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/>
              <a:t> The figures on </a:t>
            </a:r>
            <a:r>
              <a:rPr lang="en-US" sz="1600" b="1" dirty="0" smtClean="0"/>
              <a:t>bilateral investmen</a:t>
            </a:r>
            <a:r>
              <a:rPr lang="en-US" sz="1600" dirty="0" smtClean="0"/>
              <a:t>t are another good reason to believe that LAC and Korea can go beyond the canonical model. Korea’s investments have been following exports closely and with a level of diversification not seen in other LAC-Asia relationships. It has not been just about natural resources.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/>
              <a:t>the well of opportunities would not be entirely exploited without efforts to boost </a:t>
            </a:r>
            <a:r>
              <a:rPr lang="en-US" sz="1600" b="1" dirty="0" smtClean="0"/>
              <a:t>cooperation</a:t>
            </a:r>
            <a:r>
              <a:rPr lang="en-US" sz="1600" dirty="0" smtClean="0"/>
              <a:t> in public policy issues. There is already a critical mass of initiatives in place, but </a:t>
            </a:r>
            <a:r>
              <a:rPr lang="en-US" sz="1600" b="1" dirty="0" smtClean="0"/>
              <a:t>more biding and better documented agreements, to allow for the evaluation </a:t>
            </a:r>
            <a:r>
              <a:rPr lang="en-US" sz="1600" dirty="0" smtClean="0"/>
              <a:t>of the results, would increase the efficiency of these initiatives.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en-US" sz="1600" dirty="0" smtClean="0"/>
          </a:p>
          <a:p>
            <a:pPr>
              <a:spcBef>
                <a:spcPct val="10000"/>
              </a:spcBef>
              <a:buFont typeface="Wingdings" pitchFamily="2" charset="2"/>
              <a:buChar char="ü"/>
            </a:pPr>
            <a:endParaRPr lang="en-US" sz="2400" dirty="0" smtClean="0">
              <a:solidFill>
                <a:srgbClr val="000D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600200"/>
            <a:ext cx="4724400" cy="6096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rgbClr val="0099FF"/>
                </a:solidFill>
              </a:rPr>
              <a:t>Behind the booming trade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90800"/>
            <a:ext cx="32099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667000"/>
            <a:ext cx="1514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99FF"/>
                </a:solidFill>
              </a:rPr>
              <a:t>Korea-LAC trade has grown fast since the early 1990s</a:t>
            </a:r>
          </a:p>
        </p:txBody>
      </p:sp>
      <p:pic>
        <p:nvPicPr>
          <p:cNvPr id="4" name="Picture 3" descr="Figure_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996108"/>
            <a:ext cx="7162800" cy="524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99FF"/>
                </a:solidFill>
              </a:rPr>
              <a:t>…driven by a strong complementarity of endowments and more complementary manufacturing sectors.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21" y="1371601"/>
            <a:ext cx="867987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51054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dirty="0" smtClean="0"/>
              <a:t>Korea’s high per capita income offers opportunities to add value to food and mining products and the greater high tech specialization of its industry suggest more opportunities for intra-industry trade and lower risks of trade frictions.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81800" y="228600"/>
            <a:ext cx="2133600" cy="2895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1800" b="1" dirty="0" smtClean="0">
                <a:solidFill>
                  <a:srgbClr val="0099FF"/>
                </a:solidFill>
              </a:rPr>
              <a:t>But the boom has been concentrated in few LAC countries and products</a:t>
            </a:r>
            <a:r>
              <a:rPr lang="en-US" sz="2400" b="1" dirty="0" smtClean="0">
                <a:solidFill>
                  <a:srgbClr val="0099FF"/>
                </a:solidFill>
              </a:rPr>
              <a:t>. </a:t>
            </a:r>
            <a:r>
              <a:rPr lang="en-US" sz="1800" b="1" dirty="0" smtClean="0">
                <a:solidFill>
                  <a:srgbClr val="0099FF"/>
                </a:solidFill>
              </a:rPr>
              <a:t>Concentration, though, is lower than in trade with China.</a:t>
            </a:r>
          </a:p>
          <a:p>
            <a:pPr marL="0" indent="0" algn="ctr" eaLnBrk="1" hangingPunct="1">
              <a:buFontTx/>
              <a:buNone/>
            </a:pPr>
            <a:endParaRPr lang="en-US" sz="2400" b="1" dirty="0" smtClean="0">
              <a:solidFill>
                <a:srgbClr val="0099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6624637" cy="202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6553200" cy="338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458200" cy="685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 smtClean="0">
                <a:solidFill>
                  <a:srgbClr val="0099FF"/>
                </a:solidFill>
              </a:rPr>
              <a:t>     </a:t>
            </a:r>
            <a:r>
              <a:rPr lang="en-US" sz="2400" b="1" dirty="0" smtClean="0">
                <a:solidFill>
                  <a:srgbClr val="0099FF"/>
                </a:solidFill>
              </a:rPr>
              <a:t>And the bulk of trade is based on the “commodities-for-machines” model…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69216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162800" cy="1066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 smtClean="0">
                <a:solidFill>
                  <a:srgbClr val="0099FF"/>
                </a:solidFill>
              </a:rPr>
              <a:t>     …</a:t>
            </a:r>
            <a:r>
              <a:rPr lang="en-US" sz="2400" b="1" dirty="0" smtClean="0">
                <a:solidFill>
                  <a:srgbClr val="0099FF"/>
                </a:solidFill>
              </a:rPr>
              <a:t>but LAC’s exports are more diversified and sophisticated than in the trade with China.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552575"/>
            <a:ext cx="78962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6096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b="1" dirty="0" smtClean="0">
                <a:solidFill>
                  <a:srgbClr val="0099FF"/>
                </a:solidFill>
              </a:rPr>
              <a:t>The growing trade imbalances can be a source tension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9629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7517</TotalTime>
  <Words>494</Words>
  <Application>Microsoft Office PowerPoint</Application>
  <PresentationFormat>On-screen Show (4:3)</PresentationFormat>
  <Paragraphs>42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TEMPLATE_ENGLISH</vt:lpstr>
      <vt:lpstr>Custom Design</vt:lpstr>
      <vt:lpstr>Slide 1</vt:lpstr>
      <vt:lpstr>Outline</vt:lpstr>
      <vt:lpstr>Behind the booming trade</vt:lpstr>
      <vt:lpstr>Korea-LAC trade has grown fast since the early 1990s</vt:lpstr>
      <vt:lpstr>…driven by a strong complementarity of endowments and more complementary manufacturing sectors.</vt:lpstr>
      <vt:lpstr>Slide 6</vt:lpstr>
      <vt:lpstr>Slide 7</vt:lpstr>
      <vt:lpstr>Slide 8</vt:lpstr>
      <vt:lpstr>Slide 9</vt:lpstr>
      <vt:lpstr>Trade Costs: still uncomfortably high </vt:lpstr>
      <vt:lpstr>Slide 11</vt:lpstr>
      <vt:lpstr>Slide 12</vt:lpstr>
      <vt:lpstr>Slide 13</vt:lpstr>
      <vt:lpstr>Investment and cooperation:  Strengthening the other pillars</vt:lpstr>
      <vt:lpstr>Slide 15</vt:lpstr>
      <vt:lpstr>Slide 16</vt:lpstr>
      <vt:lpstr>Slide 17</vt:lpstr>
      <vt:lpstr>Slide 18</vt:lpstr>
      <vt:lpstr>Conclusions</vt:lpstr>
      <vt:lpstr>Breaking the mold</vt:lpstr>
    </vt:vector>
  </TitlesOfParts>
  <Company>Inter-American Development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here to add a title</dc:title>
  <dc:creator>Alejandra A. Luzardo Gutierrez</dc:creator>
  <cp:lastModifiedBy>SKY</cp:lastModifiedBy>
  <cp:revision>281</cp:revision>
  <dcterms:created xsi:type="dcterms:W3CDTF">2008-11-05T15:42:27Z</dcterms:created>
  <dcterms:modified xsi:type="dcterms:W3CDTF">2011-12-15T15:46:06Z</dcterms:modified>
</cp:coreProperties>
</file>